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77" r:id="rId6"/>
    <p:sldId id="271" r:id="rId7"/>
    <p:sldId id="261" r:id="rId8"/>
    <p:sldId id="262" r:id="rId9"/>
    <p:sldId id="263" r:id="rId10"/>
    <p:sldId id="264" r:id="rId11"/>
    <p:sldId id="266" r:id="rId12"/>
    <p:sldId id="267" r:id="rId13"/>
    <p:sldId id="275" r:id="rId14"/>
    <p:sldId id="268" r:id="rId15"/>
    <p:sldId id="269" r:id="rId16"/>
    <p:sldId id="272" r:id="rId17"/>
    <p:sldId id="274" r:id="rId18"/>
    <p:sldId id="276" r:id="rId19"/>
    <p:sldId id="278" r:id="rId20"/>
    <p:sldId id="279" r:id="rId21"/>
    <p:sldId id="280" r:id="rId22"/>
    <p:sldId id="281" r:id="rId23"/>
    <p:sldId id="282" r:id="rId24"/>
    <p:sldId id="283" r:id="rId25"/>
  </p:sldIdLst>
  <p:sldSz cx="18288000" cy="10287000"/>
  <p:notesSz cx="6858000" cy="9144000"/>
  <p:embeddedFontLst>
    <p:embeddedFont>
      <p:font typeface="210 디딤고딕 030" panose="020B0600000101010101" charset="-12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serrat Ultra-Bold" panose="020B0600000101010101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7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48" y="10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6509309" y="1510510"/>
            <a:ext cx="10107957" cy="47625"/>
          </a:xfrm>
          <a:prstGeom prst="line">
            <a:avLst/>
          </a:prstGeom>
          <a:ln w="47625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537385" y="2051990"/>
            <a:ext cx="8569266" cy="1359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40"/>
              </a:lnSpc>
            </a:pPr>
            <a:r>
              <a:rPr lang="en-US" sz="9000" dirty="0" err="1">
                <a:solidFill>
                  <a:srgbClr val="C6C2BA"/>
                </a:solidFill>
                <a:latin typeface="Montserrat Ultra-Bold" panose="020B0600000101010101" charset="0"/>
                <a:ea typeface="Gothic A1 Bold"/>
              </a:rPr>
              <a:t>기억회복</a:t>
            </a:r>
            <a:r>
              <a:rPr lang="en-US" sz="9000" dirty="0">
                <a:solidFill>
                  <a:srgbClr val="C6C2BA"/>
                </a:solidFill>
                <a:latin typeface="Montserrat Ultra-Bold" panose="020B0600000101010101" charset="0"/>
                <a:ea typeface="Gothic A1 Bold"/>
              </a:rPr>
              <a:t> </a:t>
            </a:r>
            <a:r>
              <a:rPr lang="en-US" sz="9000" dirty="0" err="1">
                <a:solidFill>
                  <a:srgbClr val="C6C2BA"/>
                </a:solidFill>
                <a:latin typeface="Montserrat Ultra-Bold" panose="020B0600000101010101" charset="0"/>
                <a:ea typeface="Gothic A1 Bold"/>
              </a:rPr>
              <a:t>역기획</a:t>
            </a:r>
            <a:endParaRPr lang="en-US" sz="9000" dirty="0">
              <a:solidFill>
                <a:srgbClr val="C6C2BA"/>
              </a:solidFill>
              <a:latin typeface="Montserrat Ultra-Bold" panose="020B0600000101010101" charset="0"/>
              <a:ea typeface="Gothic A1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C7C148-86B4-01CC-B5A7-0A88C9ADD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33900"/>
            <a:ext cx="18299963" cy="5753100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D55E75C7-AAC5-1E26-E275-594167D26C33}"/>
              </a:ext>
            </a:extLst>
          </p:cNvPr>
          <p:cNvSpPr txBox="1"/>
          <p:nvPr/>
        </p:nvSpPr>
        <p:spPr>
          <a:xfrm>
            <a:off x="1670734" y="600076"/>
            <a:ext cx="6452326" cy="1196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340"/>
              </a:lnSpc>
            </a:pPr>
            <a:r>
              <a:rPr lang="ko-KR" altLang="en-US" sz="3600" dirty="0" err="1">
                <a:solidFill>
                  <a:srgbClr val="9D7A46"/>
                </a:solidFill>
                <a:latin typeface="Montserrat Ultra-Bold" panose="020B0600000101010101" charset="0"/>
                <a:ea typeface="Gothic A1 Bold"/>
              </a:rPr>
              <a:t>프라시아전기</a:t>
            </a:r>
            <a:endParaRPr lang="en-US" sz="3600" dirty="0">
              <a:solidFill>
                <a:srgbClr val="9D7A46"/>
              </a:solidFill>
              <a:latin typeface="Montserrat Ultra-Bold" panose="020B0600000101010101" charset="0"/>
              <a:ea typeface="Gothic A1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907" y="310863"/>
            <a:ext cx="70866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시스템</a:t>
            </a:r>
            <a:endParaRPr lang="en-US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907" y="808993"/>
            <a:ext cx="4954375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UI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설명 및 기획의도</a:t>
            </a:r>
            <a:endParaRPr lang="en-US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3907" y="825213"/>
            <a:ext cx="529701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A1C6A11-9D39-55E9-B04E-E28F715DD96A}"/>
              </a:ext>
            </a:extLst>
          </p:cNvPr>
          <p:cNvGrpSpPr/>
          <p:nvPr/>
        </p:nvGrpSpPr>
        <p:grpSpPr>
          <a:xfrm>
            <a:off x="133907" y="2303872"/>
            <a:ext cx="17849293" cy="1295768"/>
            <a:chOff x="11430000" y="1455503"/>
            <a:chExt cx="5867400" cy="12957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EECBAC-D6CE-5509-C6D9-7E9E02BC6F16}"/>
                </a:ext>
              </a:extLst>
            </p:cNvPr>
            <p:cNvSpPr txBox="1"/>
            <p:nvPr/>
          </p:nvSpPr>
          <p:spPr>
            <a:xfrm>
              <a:off x="11430000" y="1455503"/>
              <a:ext cx="5867400" cy="444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2.1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완료 상태 탭 배치 기획 의도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CD71FA-0093-114E-5216-7214A79AE234}"/>
                </a:ext>
              </a:extLst>
            </p:cNvPr>
            <p:cNvSpPr txBox="1"/>
            <p:nvPr/>
          </p:nvSpPr>
          <p:spPr>
            <a:xfrm>
              <a:off x="11575619" y="1900332"/>
              <a:ext cx="5721781" cy="850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완료 상태 탭은 확인 우선도가 낮고 사용 빈도도 매우 낮기 때문에 크기를 작게 하여 정보 부분을 침범하지 않는 선에서 우측 상단에 배치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완료 상태에 따른 필터이므로 완료 현황을 확인 후 사용할 가능성이 높기 때문에 시선의 이동을 고려하여 완료 현황에 붙어 있게 배치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389FF9C-2AFA-DE51-7795-351E32DAA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537" y="1495132"/>
            <a:ext cx="2460557" cy="48577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1D91C75-8EA2-3EB1-F22D-4CFA685F156C}"/>
              </a:ext>
            </a:extLst>
          </p:cNvPr>
          <p:cNvGrpSpPr/>
          <p:nvPr/>
        </p:nvGrpSpPr>
        <p:grpSpPr>
          <a:xfrm>
            <a:off x="133906" y="4283749"/>
            <a:ext cx="17849293" cy="3475852"/>
            <a:chOff x="11430000" y="1455503"/>
            <a:chExt cx="5867400" cy="34758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027400-B711-ACD8-FBB6-D3D7831E116D}"/>
                </a:ext>
              </a:extLst>
            </p:cNvPr>
            <p:cNvSpPr txBox="1"/>
            <p:nvPr/>
          </p:nvSpPr>
          <p:spPr>
            <a:xfrm>
              <a:off x="11430000" y="1455503"/>
              <a:ext cx="5867400" cy="444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2.2 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완료 상태 탭 기능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4F0B98-E492-5E63-6984-F01377299DE2}"/>
                </a:ext>
              </a:extLst>
            </p:cNvPr>
            <p:cNvSpPr txBox="1"/>
            <p:nvPr/>
          </p:nvSpPr>
          <p:spPr>
            <a:xfrm>
              <a:off x="11575619" y="1900332"/>
              <a:ext cx="5721781" cy="30310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기억회복 완료 여부에 따라 표시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각 탭은 활성화 시 아래와 같이 표시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전체</a:t>
              </a:r>
              <a:r>
                <a:rPr lang="en-US" altLang="ko-KR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=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현재 활성화 되어있는 등급 탭의 기억회복 전체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미완료 </a:t>
              </a:r>
              <a:r>
                <a:rPr lang="en-US" altLang="ko-KR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= </a:t>
              </a:r>
              <a:r>
                <a:rPr lang="ko-KR" altLang="en-US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완료 여부가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[FALSE]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인 기억회복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완료 </a:t>
              </a:r>
              <a:r>
                <a:rPr lang="en-US" altLang="ko-KR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= </a:t>
              </a:r>
              <a:r>
                <a:rPr lang="ko-KR" altLang="en-US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완료 여부가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[TRUE]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인 기억회복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각 탭은 활성화 상태일 경우 글씨 색을 하얀색으로 변경하고 빛나는 이펙트를 추가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기본 상태는 전체 탭이 활성화 되어있는 상태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0999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907" y="310863"/>
            <a:ext cx="70866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시스템</a:t>
            </a:r>
            <a:endParaRPr lang="en-US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907" y="808993"/>
            <a:ext cx="4954375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UI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설명 및 기획의도</a:t>
            </a:r>
            <a:endParaRPr lang="en-US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3907" y="825213"/>
            <a:ext cx="529701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A1C6A11-9D39-55E9-B04E-E28F715DD96A}"/>
              </a:ext>
            </a:extLst>
          </p:cNvPr>
          <p:cNvGrpSpPr/>
          <p:nvPr/>
        </p:nvGrpSpPr>
        <p:grpSpPr>
          <a:xfrm>
            <a:off x="133907" y="1315826"/>
            <a:ext cx="17849294" cy="2167801"/>
            <a:chOff x="11430000" y="1455503"/>
            <a:chExt cx="5867400" cy="21678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EECBAC-D6CE-5509-C6D9-7E9E02BC6F16}"/>
                </a:ext>
              </a:extLst>
            </p:cNvPr>
            <p:cNvSpPr txBox="1"/>
            <p:nvPr/>
          </p:nvSpPr>
          <p:spPr>
            <a:xfrm>
              <a:off x="11430000" y="1455503"/>
              <a:ext cx="5867400" cy="444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3.1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기억회복 패널 배치 기획의도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CD71FA-0093-114E-5216-7214A79AE234}"/>
                </a:ext>
              </a:extLst>
            </p:cNvPr>
            <p:cNvSpPr txBox="1"/>
            <p:nvPr/>
          </p:nvSpPr>
          <p:spPr>
            <a:xfrm>
              <a:off x="11575619" y="1900332"/>
              <a:ext cx="5721781" cy="17229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기억회복 패널은 확인 우선도와 사용 빈도가 매우 높기 때문에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좌측에 크게 배치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스트링 정보는 확인 우선도가 높기 때문에 가독성을 위해 좌측 정렬하여 배치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아이템 아이콘은 스트링 정보를 확인 후 확인할 가능성이 높기 때문에 시선의 이동을 고려하여 스트링 정보 우측에 배치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스크롤의 추가 정보를 전달 하기 위해 기본 상태에서 한 화면에서 가장 아래 패널이 잘려 보이도록 배치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389FF9C-2AFA-DE51-7795-351E32DAA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4326" y="4152899"/>
            <a:ext cx="10429601" cy="571500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1D91C75-8EA2-3EB1-F22D-4CFA685F156C}"/>
              </a:ext>
            </a:extLst>
          </p:cNvPr>
          <p:cNvGrpSpPr/>
          <p:nvPr/>
        </p:nvGrpSpPr>
        <p:grpSpPr>
          <a:xfrm>
            <a:off x="133907" y="3721190"/>
            <a:ext cx="7333693" cy="6555789"/>
            <a:chOff x="11430000" y="1455503"/>
            <a:chExt cx="5867400" cy="616991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027400-B711-ACD8-FBB6-D3D7831E116D}"/>
                </a:ext>
              </a:extLst>
            </p:cNvPr>
            <p:cNvSpPr txBox="1"/>
            <p:nvPr/>
          </p:nvSpPr>
          <p:spPr>
            <a:xfrm>
              <a:off x="11430000" y="1455503"/>
              <a:ext cx="5867400" cy="444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3.2 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기억 회복 패널 기능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4F0B98-E492-5E63-6984-F01377299DE2}"/>
                </a:ext>
              </a:extLst>
            </p:cNvPr>
            <p:cNvSpPr txBox="1"/>
            <p:nvPr/>
          </p:nvSpPr>
          <p:spPr>
            <a:xfrm>
              <a:off x="11575619" y="1900332"/>
              <a:ext cx="5721781" cy="57250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즐겨찾기 기능</a:t>
              </a:r>
              <a:endParaRPr lang="en-US" altLang="ko-KR" sz="28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패널 좌측 끝에 있는 별 모양 버튼을 클릭하여 활성화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활성화 시 기억회복 즐겨찾기 여부를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[TRUE]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로 변경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활성화 상태일 경우 별의 색을 노란색으로 변경하여 활성화 여부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아이템 아이콘</a:t>
              </a:r>
              <a:endParaRPr lang="en-US" altLang="ko-KR" sz="28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아이템 아이콘은 등록 필요 아이템의 아이콘을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등록되는 아이템 등록 우선 순위는 아래와 같다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457200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인벤토리에 존재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&gt;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창고에 존재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&gt;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기본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457200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등록 가능 상태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&gt;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강화 부족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&gt;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파편 보유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&gt;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기본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457200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캐릭터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&gt;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계정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&gt;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기본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457200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낮은 품질 우선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자세한 내용은 아이템 테이블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[Icon]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 참조 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282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907" y="310863"/>
            <a:ext cx="70866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시스템</a:t>
            </a:r>
            <a:endParaRPr lang="en-US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907" y="808993"/>
            <a:ext cx="4954375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UI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설명 및 기획의도</a:t>
            </a:r>
            <a:endParaRPr lang="en-US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3907" y="825213"/>
            <a:ext cx="529701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A1C6A11-9D39-55E9-B04E-E28F715DD96A}"/>
              </a:ext>
            </a:extLst>
          </p:cNvPr>
          <p:cNvGrpSpPr/>
          <p:nvPr/>
        </p:nvGrpSpPr>
        <p:grpSpPr>
          <a:xfrm>
            <a:off x="133907" y="1359564"/>
            <a:ext cx="17849294" cy="4973094"/>
            <a:chOff x="11430000" y="1455503"/>
            <a:chExt cx="5867400" cy="47656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EECBAC-D6CE-5509-C6D9-7E9E02BC6F16}"/>
                </a:ext>
              </a:extLst>
            </p:cNvPr>
            <p:cNvSpPr txBox="1"/>
            <p:nvPr/>
          </p:nvSpPr>
          <p:spPr>
            <a:xfrm>
              <a:off x="11430000" y="1455503"/>
              <a:ext cx="5867400" cy="425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3.2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기억회복 패널 기능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CD71FA-0093-114E-5216-7214A79AE234}"/>
                </a:ext>
              </a:extLst>
            </p:cNvPr>
            <p:cNvSpPr txBox="1"/>
            <p:nvPr/>
          </p:nvSpPr>
          <p:spPr>
            <a:xfrm>
              <a:off x="11575619" y="3734413"/>
              <a:ext cx="5721781" cy="24867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등록 가능 아이템 레드 닷</a:t>
              </a:r>
              <a:endParaRPr lang="en-US" altLang="ko-KR" sz="28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바로 등록 가능한 아이템이 인벤토리 또는 창고에 존재할 경우 아이템 아이콘에 기억회복 아이콘을 표시하고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   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아이템 아이콘을 밝게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아이템의 파편이 인벤토리 또는 창고에 존재할 경우 해당 파편으로 제작되는 아이템과 관련된 아이템 아이콘에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   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파편 아이콘을 표시하고 아이콘은 어둡게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위에 해당사항이 없는 아이콘은 어둡게 표시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C248B6B-E5AE-6AA4-6A3C-8FB2399F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96" y="1980195"/>
            <a:ext cx="4873620" cy="169084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E36BC0-5144-3C83-1551-F9435262AFF2}"/>
              </a:ext>
            </a:extLst>
          </p:cNvPr>
          <p:cNvGrpSpPr/>
          <p:nvPr/>
        </p:nvGrpSpPr>
        <p:grpSpPr>
          <a:xfrm>
            <a:off x="425454" y="6615958"/>
            <a:ext cx="17849294" cy="3150188"/>
            <a:chOff x="11430000" y="1455503"/>
            <a:chExt cx="5867400" cy="31501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2D76F0-2187-55DF-2C67-2EC392F3B13A}"/>
                </a:ext>
              </a:extLst>
            </p:cNvPr>
            <p:cNvSpPr txBox="1"/>
            <p:nvPr/>
          </p:nvSpPr>
          <p:spPr>
            <a:xfrm>
              <a:off x="11430000" y="1455503"/>
              <a:ext cx="5867400" cy="444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5ECA8D-54DE-F012-EFA4-9FD6D1CCF1DB}"/>
                </a:ext>
              </a:extLst>
            </p:cNvPr>
            <p:cNvSpPr txBox="1"/>
            <p:nvPr/>
          </p:nvSpPr>
          <p:spPr>
            <a:xfrm>
              <a:off x="11502810" y="3318736"/>
              <a:ext cx="5721781" cy="12869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등록 가능 아이템 강화 단계 부족</a:t>
              </a:r>
              <a:endParaRPr lang="en-US" altLang="ko-KR" sz="28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등록 가능한 아이템이 인벤토리 또는 창고에 존재하나 강화 단계가 부족한 경우 아이콘 강화 부분을 빨갛게 표시 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위에 해당사항이 없는 아이콘은 어둡게 표시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25AFAB2-07CF-27F3-758B-D347B5DE8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49" y="6863949"/>
            <a:ext cx="4042028" cy="135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2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907" y="310863"/>
            <a:ext cx="70866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시스템</a:t>
            </a:r>
            <a:endParaRPr lang="en-US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907" y="808993"/>
            <a:ext cx="4954375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UI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설명 및 기획의도</a:t>
            </a:r>
            <a:endParaRPr lang="en-US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3907" y="825213"/>
            <a:ext cx="529701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A1C6A11-9D39-55E9-B04E-E28F715DD96A}"/>
              </a:ext>
            </a:extLst>
          </p:cNvPr>
          <p:cNvGrpSpPr/>
          <p:nvPr/>
        </p:nvGrpSpPr>
        <p:grpSpPr>
          <a:xfrm>
            <a:off x="133907" y="1359564"/>
            <a:ext cx="13734493" cy="7931859"/>
            <a:chOff x="11430000" y="1455503"/>
            <a:chExt cx="5867400" cy="76010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EECBAC-D6CE-5509-C6D9-7E9E02BC6F16}"/>
                </a:ext>
              </a:extLst>
            </p:cNvPr>
            <p:cNvSpPr txBox="1"/>
            <p:nvPr/>
          </p:nvSpPr>
          <p:spPr>
            <a:xfrm>
              <a:off x="11430000" y="1455503"/>
              <a:ext cx="5867400" cy="425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3.2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기억회복 패널 기능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CD71FA-0093-114E-5216-7214A79AE234}"/>
                </a:ext>
              </a:extLst>
            </p:cNvPr>
            <p:cNvSpPr txBox="1"/>
            <p:nvPr/>
          </p:nvSpPr>
          <p:spPr>
            <a:xfrm>
              <a:off x="11575619" y="4062786"/>
              <a:ext cx="5721781" cy="49937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패널 선택</a:t>
              </a:r>
              <a:endParaRPr lang="en-US" altLang="ko-KR" sz="28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선택된 패널은 상기와 같이 주변에 노란색 하이라이트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패널이 선택되었을 경우 해당 기억회복의 상세 정보를 정보 부분에 표시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기억회복의 상세 정보는 아래와 같은 정보를 포함한다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 marL="914400" lvl="1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기억회복의 이름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914400" lvl="1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기억회복의 등급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914400" lvl="1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단계 별 보상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914400" lvl="1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확인 버튼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457200" indent="-4572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확인 버튼은 클릭 시 현재 선택된 패널을 선택 되지 않은 상태로 되돌린다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기억회복의 상세 정보 배치 기획 의도</a:t>
              </a:r>
              <a:endParaRPr lang="en-US" altLang="ko-KR" sz="28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기억회복의 상세 정보는 선택된 패널의 상세 정보이므로 패널이 선택되었을 때만 표시하여 다른 정보를 확인하는 데에 불편함이 없도록 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EBCA18D-21AD-03C0-00AE-03ABC8CA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19" y="2036069"/>
            <a:ext cx="13113737" cy="18120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9CF183-847E-44AC-7576-5D9B14D76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0" y="1970693"/>
            <a:ext cx="3831881" cy="770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82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907" y="310863"/>
            <a:ext cx="70866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시스템</a:t>
            </a:r>
            <a:endParaRPr lang="en-US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907" y="808993"/>
            <a:ext cx="4954375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UI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설명 및 기획의도</a:t>
            </a:r>
            <a:endParaRPr lang="en-US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3907" y="825213"/>
            <a:ext cx="529701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A1C6A11-9D39-55E9-B04E-E28F715DD96A}"/>
              </a:ext>
            </a:extLst>
          </p:cNvPr>
          <p:cNvGrpSpPr/>
          <p:nvPr/>
        </p:nvGrpSpPr>
        <p:grpSpPr>
          <a:xfrm>
            <a:off x="146972" y="1487040"/>
            <a:ext cx="13140086" cy="3683289"/>
            <a:chOff x="11430000" y="1455503"/>
            <a:chExt cx="5867400" cy="3529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EECBAC-D6CE-5509-C6D9-7E9E02BC6F16}"/>
                </a:ext>
              </a:extLst>
            </p:cNvPr>
            <p:cNvSpPr txBox="1"/>
            <p:nvPr/>
          </p:nvSpPr>
          <p:spPr>
            <a:xfrm>
              <a:off x="11430000" y="1455503"/>
              <a:ext cx="5867400" cy="425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3.2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기억회복 패널 기능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CD71FA-0093-114E-5216-7214A79AE234}"/>
                </a:ext>
              </a:extLst>
            </p:cNvPr>
            <p:cNvSpPr txBox="1"/>
            <p:nvPr/>
          </p:nvSpPr>
          <p:spPr>
            <a:xfrm>
              <a:off x="11575619" y="2080566"/>
              <a:ext cx="5721781" cy="2904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아이콘 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아이콘 클릭 시 아이템 정보를 정보 부분에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lvl="1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-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해당 아이콘이 포함된 기억회복 패널을 선택 상태로 변경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정보가 표시되고 있는 아이템 아이콘 주변에 하이라이트를 표시하여 선택되어 있다는 것을 보여줌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아이콘 프레스 시 아이템의 상세 정보를 화면 중앙에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프레스 중에는 아이콘 주변을 채우는 하이라이트를 보여주어 어떤 것이 진행 중이라는 보여줌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lvl="1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-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아이템의 상세 정보가 뜨기 까지의 시간에 맞추어 하이라이트 표시가 진행되도록 가속 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0E1D2BA-797F-360F-C75A-9D20E928D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589" y="1359564"/>
            <a:ext cx="4680903" cy="85551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8CFB645-527E-42BC-8A34-26AAF0BB7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32518" y="1382424"/>
            <a:ext cx="1676400" cy="1540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1E369AC-A494-B031-95C8-0CC101CD4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5028" y="1382424"/>
            <a:ext cx="1652451" cy="149613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FD9A43-92ED-C93E-1EBF-AB424C5BBE1A}"/>
              </a:ext>
            </a:extLst>
          </p:cNvPr>
          <p:cNvGrpSpPr/>
          <p:nvPr/>
        </p:nvGrpSpPr>
        <p:grpSpPr>
          <a:xfrm>
            <a:off x="133907" y="5552689"/>
            <a:ext cx="13140086" cy="3683288"/>
            <a:chOff x="11430000" y="1455504"/>
            <a:chExt cx="5867400" cy="35296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279708-2B1E-BCB8-7368-085A5C419596}"/>
                </a:ext>
              </a:extLst>
            </p:cNvPr>
            <p:cNvSpPr txBox="1"/>
            <p:nvPr/>
          </p:nvSpPr>
          <p:spPr>
            <a:xfrm>
              <a:off x="11430000" y="1455504"/>
              <a:ext cx="5867400" cy="425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3.3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아이템 정보 기능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696FA-6293-B244-6734-CC23A45100A2}"/>
                </a:ext>
              </a:extLst>
            </p:cNvPr>
            <p:cNvSpPr txBox="1"/>
            <p:nvPr/>
          </p:nvSpPr>
          <p:spPr>
            <a:xfrm>
              <a:off x="11575619" y="2080566"/>
              <a:ext cx="5721781" cy="2904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강화 버튼 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아래 조건을 모두 만족 시 활성화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914400" lvl="1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인벤토리 또는 창고에 등록 가능한 아이템을 보유중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914400" lvl="1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해당 아이템의 강화 수치가 부족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활성화 된 강화 버튼 클릭 시 강화 창을 화면 중앙에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비활성화 시 어둡게 표시하여 비활성화 상태를 보여줌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비활성화 된 강화 버튼은 상호작용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0253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FD9A43-92ED-C93E-1EBF-AB424C5BBE1A}"/>
              </a:ext>
            </a:extLst>
          </p:cNvPr>
          <p:cNvGrpSpPr/>
          <p:nvPr/>
        </p:nvGrpSpPr>
        <p:grpSpPr>
          <a:xfrm>
            <a:off x="133907" y="1487040"/>
            <a:ext cx="13140086" cy="4119304"/>
            <a:chOff x="11430000" y="1455504"/>
            <a:chExt cx="5867400" cy="39475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279708-2B1E-BCB8-7368-085A5C419596}"/>
                </a:ext>
              </a:extLst>
            </p:cNvPr>
            <p:cNvSpPr txBox="1"/>
            <p:nvPr/>
          </p:nvSpPr>
          <p:spPr>
            <a:xfrm>
              <a:off x="11430000" y="1455504"/>
              <a:ext cx="5867400" cy="425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3.3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아이템 정보 기능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696FA-6293-B244-6734-CC23A45100A2}"/>
                </a:ext>
              </a:extLst>
            </p:cNvPr>
            <p:cNvSpPr txBox="1"/>
            <p:nvPr/>
          </p:nvSpPr>
          <p:spPr>
            <a:xfrm>
              <a:off x="11575619" y="2080566"/>
              <a:ext cx="5721781" cy="33224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제작 버튼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아래 조건을 만족 시 활성화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914400" lvl="1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해당 아이템이 제작 장인의 제작 가능 아이템에 존재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활성화 된 제작 버튼 클릭 시 제작 장인 화면을 화면에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해당 제작 버튼으로 표시된 제작 장인 화면 이탈 시 기억회복 메뉴로 복귀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lvl="1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-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예외처리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: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다른 컨텐츠로의 이탈로 인한 화면 이탈 시 복귀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X</a:t>
              </a: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비활성화 시 어둡게 표시하여 비활성화 상태를 보여줌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비활성화 된 제작 버튼은 상호작용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X</a:t>
              </a: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33907" y="310863"/>
            <a:ext cx="70866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시스템</a:t>
            </a:r>
            <a:endParaRPr lang="en-US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907" y="808993"/>
            <a:ext cx="4954375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UI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설명 및 기획의도</a:t>
            </a:r>
            <a:endParaRPr lang="en-US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3907" y="825213"/>
            <a:ext cx="529701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E1D2BA-797F-360F-C75A-9D20E928D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589" y="1359564"/>
            <a:ext cx="4680903" cy="8555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A47411-8C98-D435-672A-3809CC1556DE}"/>
              </a:ext>
            </a:extLst>
          </p:cNvPr>
          <p:cNvSpPr txBox="1"/>
          <p:nvPr/>
        </p:nvSpPr>
        <p:spPr>
          <a:xfrm>
            <a:off x="460021" y="5815409"/>
            <a:ext cx="12813971" cy="3467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800" dirty="0">
                <a:latin typeface="210 디딤고딕 030" panose="020B0600000101010101" charset="-127"/>
                <a:ea typeface="210 디딤고딕 030" panose="020B0600000101010101" charset="-127"/>
              </a:rPr>
              <a:t>거래소 버튼</a:t>
            </a:r>
            <a:endParaRPr lang="en-US" altLang="ko-KR" sz="2400" dirty="0"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210 디딤고딕 030" panose="020B0600000101010101" charset="-127"/>
                <a:ea typeface="210 디딤고딕 030" panose="020B0600000101010101" charset="-127"/>
              </a:rPr>
              <a:t>아래 조건을 만족 시 활성화</a:t>
            </a:r>
            <a:endParaRPr lang="en-US" altLang="ko-KR" sz="2400" dirty="0"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914400" lvl="1" indent="-457200">
              <a:lnSpc>
                <a:spcPts val="3359"/>
              </a:lnSpc>
              <a:spcBef>
                <a:spcPct val="0"/>
              </a:spcBef>
              <a:buAutoNum type="arabicPeriod"/>
            </a:pPr>
            <a:r>
              <a:rPr lang="ko-KR" altLang="en-US" sz="2400" dirty="0">
                <a:latin typeface="210 디딤고딕 030" panose="020B0600000101010101" charset="-127"/>
                <a:ea typeface="210 디딤고딕 030" panose="020B0600000101010101" charset="-127"/>
              </a:rPr>
              <a:t>해당 아이템이 거래소에 등록 가능한 아이템일 경우</a:t>
            </a:r>
            <a:endParaRPr lang="en-US" altLang="ko-KR" sz="2400" dirty="0"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210 디딤고딕 030" panose="020B0600000101010101" charset="-127"/>
                <a:ea typeface="210 디딤고딕 030" panose="020B0600000101010101" charset="-127"/>
              </a:rPr>
              <a:t>활성화 된 거래소 버튼 클릭 시 거래소 화면을 화면에 표시</a:t>
            </a:r>
            <a:endParaRPr lang="en-US" altLang="ko-KR" sz="2400" dirty="0"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210 디딤고딕 030" panose="020B0600000101010101" charset="-127"/>
                <a:ea typeface="210 디딤고딕 030" panose="020B0600000101010101" charset="-127"/>
              </a:rPr>
              <a:t>해당 거래소 버튼으로 표시된 거래소 화면 이탈 시 기억회복 메뉴로 복귀</a:t>
            </a:r>
            <a:endParaRPr lang="en-US" altLang="ko-KR" sz="2400" dirty="0"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lvl="1">
              <a:lnSpc>
                <a:spcPts val="3359"/>
              </a:lnSpc>
              <a:spcBef>
                <a:spcPct val="0"/>
              </a:spcBef>
            </a:pPr>
            <a:r>
              <a:rPr lang="en-US" altLang="ko-KR" sz="2400" dirty="0">
                <a:latin typeface="210 디딤고딕 030" panose="020B0600000101010101" charset="-127"/>
                <a:ea typeface="210 디딤고딕 030" panose="020B0600000101010101" charset="-127"/>
              </a:rPr>
              <a:t>-</a:t>
            </a:r>
            <a:r>
              <a:rPr lang="ko-KR" altLang="en-US" sz="2400" dirty="0">
                <a:latin typeface="210 디딤고딕 030" panose="020B0600000101010101" charset="-127"/>
                <a:ea typeface="210 디딤고딕 030" panose="020B0600000101010101" charset="-127"/>
              </a:rPr>
              <a:t>예외처리 </a:t>
            </a:r>
            <a:r>
              <a:rPr lang="en-US" altLang="ko-KR" sz="2400" dirty="0">
                <a:latin typeface="210 디딤고딕 030" panose="020B0600000101010101" charset="-127"/>
                <a:ea typeface="210 디딤고딕 030" panose="020B0600000101010101" charset="-127"/>
              </a:rPr>
              <a:t>: </a:t>
            </a:r>
            <a:r>
              <a:rPr lang="ko-KR" altLang="en-US" sz="2400" dirty="0">
                <a:latin typeface="210 디딤고딕 030" panose="020B0600000101010101" charset="-127"/>
                <a:ea typeface="210 디딤고딕 030" panose="020B0600000101010101" charset="-127"/>
              </a:rPr>
              <a:t>다른 컨텐츠로의 이탈로 인한 화면 이탈 시 복귀 </a:t>
            </a:r>
            <a:r>
              <a:rPr lang="en-US" altLang="ko-KR" sz="2400" dirty="0">
                <a:latin typeface="210 디딤고딕 030" panose="020B0600000101010101" charset="-127"/>
                <a:ea typeface="210 디딤고딕 030" panose="020B0600000101010101" charset="-127"/>
              </a:rPr>
              <a:t>X</a:t>
            </a: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210 디딤고딕 030" panose="020B0600000101010101" charset="-127"/>
                <a:ea typeface="210 디딤고딕 030" panose="020B0600000101010101" charset="-127"/>
              </a:rPr>
              <a:t>비활성화 시 어둡게 표시하여 비활성화 상태를 보여줌</a:t>
            </a:r>
            <a:endParaRPr lang="en-US" altLang="ko-KR" sz="2400" dirty="0"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210 디딤고딕 030" panose="020B0600000101010101" charset="-127"/>
                <a:ea typeface="210 디딤고딕 030" panose="020B0600000101010101" charset="-127"/>
              </a:rPr>
              <a:t>비활성화 된 거래소 버튼은 상호작용 </a:t>
            </a:r>
            <a:r>
              <a:rPr lang="en-US" altLang="ko-KR" sz="2400" dirty="0">
                <a:latin typeface="210 디딤고딕 030" panose="020B0600000101010101" charset="-127"/>
                <a:ea typeface="210 디딤고딕 030" panose="020B0600000101010101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81005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FD9A43-92ED-C93E-1EBF-AB424C5BBE1A}"/>
              </a:ext>
            </a:extLst>
          </p:cNvPr>
          <p:cNvGrpSpPr/>
          <p:nvPr/>
        </p:nvGrpSpPr>
        <p:grpSpPr>
          <a:xfrm>
            <a:off x="133907" y="1487040"/>
            <a:ext cx="13140086" cy="2979126"/>
            <a:chOff x="11430000" y="1455504"/>
            <a:chExt cx="5867400" cy="285488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279708-2B1E-BCB8-7368-085A5C419596}"/>
                </a:ext>
              </a:extLst>
            </p:cNvPr>
            <p:cNvSpPr txBox="1"/>
            <p:nvPr/>
          </p:nvSpPr>
          <p:spPr>
            <a:xfrm>
              <a:off x="11430000" y="1455504"/>
              <a:ext cx="5867400" cy="425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3.3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아이템 정보 기능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696FA-6293-B244-6734-CC23A45100A2}"/>
                </a:ext>
              </a:extLst>
            </p:cNvPr>
            <p:cNvSpPr txBox="1"/>
            <p:nvPr/>
          </p:nvSpPr>
          <p:spPr>
            <a:xfrm>
              <a:off x="11575619" y="2241437"/>
              <a:ext cx="5721781" cy="20689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 err="1">
                  <a:latin typeface="210 디딤고딕 030" panose="020B0600000101010101" charset="-127"/>
                  <a:ea typeface="210 디딤고딕 030" panose="020B0600000101010101" charset="-127"/>
                </a:rPr>
                <a:t>획득처</a:t>
              </a: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 버튼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아래 조건을 모두 만족 시 활성화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914400" lvl="1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해당 아이템에 강화 조건이 붙어 있지 않을 경우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914400" lvl="1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특정 몬스터 드롭 정보에 동일한 아이템이 존재할 경우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활성화 된 </a:t>
              </a:r>
              <a:r>
                <a:rPr lang="ko-KR" altLang="en-US" sz="2400" dirty="0" err="1">
                  <a:latin typeface="210 디딤고딕 030" panose="020B0600000101010101" charset="-127"/>
                  <a:ea typeface="210 디딤고딕 030" panose="020B0600000101010101" charset="-127"/>
                </a:rPr>
                <a:t>획득처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 버튼 클릭 시 아이템 </a:t>
              </a:r>
              <a:r>
                <a:rPr lang="ko-KR" altLang="en-US" sz="2400" dirty="0" err="1">
                  <a:latin typeface="210 디딤고딕 030" panose="020B0600000101010101" charset="-127"/>
                  <a:ea typeface="210 디딤고딕 030" panose="020B0600000101010101" charset="-127"/>
                </a:rPr>
                <a:t>획득처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 리스트 팝업을 화면 중앙에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33907" y="310863"/>
            <a:ext cx="70866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시스템</a:t>
            </a:r>
            <a:endParaRPr lang="en-US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907" y="808993"/>
            <a:ext cx="4954375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UI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설명 및 기획의도</a:t>
            </a:r>
            <a:endParaRPr lang="en-US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3907" y="825213"/>
            <a:ext cx="529701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E1D2BA-797F-360F-C75A-9D20E928D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589" y="1359564"/>
            <a:ext cx="4680903" cy="8555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A47411-8C98-D435-672A-3809CC1556DE}"/>
              </a:ext>
            </a:extLst>
          </p:cNvPr>
          <p:cNvSpPr txBox="1"/>
          <p:nvPr/>
        </p:nvSpPr>
        <p:spPr>
          <a:xfrm>
            <a:off x="460021" y="4842014"/>
            <a:ext cx="12813971" cy="2595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800" dirty="0">
                <a:latin typeface="210 디딤고딕 030" panose="020B0600000101010101" charset="-127"/>
                <a:ea typeface="210 디딤고딕 030" panose="020B0600000101010101" charset="-127"/>
              </a:rPr>
              <a:t>대체 버튼</a:t>
            </a:r>
            <a:endParaRPr lang="en-US" altLang="ko-KR" sz="2400" dirty="0"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210 디딤고딕 030" panose="020B0600000101010101" charset="-127"/>
                <a:ea typeface="210 디딤고딕 030" panose="020B0600000101010101" charset="-127"/>
              </a:rPr>
              <a:t>아래 조건을 만족 시 활성화</a:t>
            </a:r>
          </a:p>
          <a:p>
            <a:pPr marL="914400" lvl="1" indent="-457200">
              <a:lnSpc>
                <a:spcPts val="3359"/>
              </a:lnSpc>
              <a:spcBef>
                <a:spcPct val="0"/>
              </a:spcBef>
              <a:buAutoNum type="arabicPeriod"/>
            </a:pPr>
            <a:r>
              <a:rPr lang="ko-KR" altLang="en-US" sz="2400" dirty="0">
                <a:latin typeface="210 디딤고딕 030" panose="020B0600000101010101" charset="-127"/>
                <a:ea typeface="210 디딤고딕 030" panose="020B0600000101010101" charset="-127"/>
              </a:rPr>
              <a:t>해당 아이템을 대체하여 등록할 수 있는 아이템이 존재</a:t>
            </a:r>
            <a:endParaRPr lang="en-US" altLang="ko-KR" sz="2400" dirty="0"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lvl="2">
              <a:lnSpc>
                <a:spcPts val="3359"/>
              </a:lnSpc>
              <a:spcBef>
                <a:spcPct val="0"/>
              </a:spcBef>
            </a:pPr>
            <a:r>
              <a:rPr lang="en-US" altLang="ko-KR" sz="2400" dirty="0">
                <a:latin typeface="210 디딤고딕 030" panose="020B0600000101010101" charset="-127"/>
                <a:ea typeface="210 디딤고딕 030" panose="020B0600000101010101" charset="-127"/>
              </a:rPr>
              <a:t>-</a:t>
            </a:r>
            <a:r>
              <a:rPr lang="ko-KR" altLang="en-US" sz="2400" dirty="0">
                <a:latin typeface="210 디딤고딕 030" panose="020B0600000101010101" charset="-127"/>
                <a:ea typeface="210 디딤고딕 030" panose="020B0600000101010101" charset="-127"/>
              </a:rPr>
              <a:t>예외처리 </a:t>
            </a:r>
            <a:r>
              <a:rPr lang="en-US" altLang="ko-KR" sz="2400" dirty="0">
                <a:latin typeface="210 디딤고딕 030" panose="020B0600000101010101" charset="-127"/>
                <a:ea typeface="210 디딤고딕 030" panose="020B0600000101010101" charset="-127"/>
              </a:rPr>
              <a:t>: </a:t>
            </a:r>
            <a:r>
              <a:rPr lang="ko-KR" altLang="en-US" sz="2400" dirty="0">
                <a:latin typeface="210 디딤고딕 030" panose="020B0600000101010101" charset="-127"/>
                <a:ea typeface="210 디딤고딕 030" panose="020B0600000101010101" charset="-127"/>
              </a:rPr>
              <a:t>모든 대체 아이템이 정상적인 획득 방법이 존재하지 않게 되는 경우 비활성화</a:t>
            </a:r>
            <a:endParaRPr lang="en-US" altLang="ko-KR" sz="2400" dirty="0"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914400" lvl="1" indent="-457200">
              <a:lnSpc>
                <a:spcPts val="3359"/>
              </a:lnSpc>
              <a:spcBef>
                <a:spcPct val="0"/>
              </a:spcBef>
              <a:buAutoNum type="arabicPeriod"/>
            </a:pPr>
            <a:r>
              <a:rPr lang="ko-KR" altLang="en-US" sz="2400" dirty="0">
                <a:latin typeface="210 디딤고딕 030" panose="020B0600000101010101" charset="-127"/>
                <a:ea typeface="210 디딤고딕 030" panose="020B0600000101010101" charset="-127"/>
              </a:rPr>
              <a:t>해당 아이콘의 아이템이 등록되지 않은 경우</a:t>
            </a:r>
            <a:endParaRPr lang="en-US" altLang="ko-KR" sz="2400" dirty="0"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210 디딤고딕 030" panose="020B0600000101010101" charset="-127"/>
                <a:ea typeface="210 디딤고딕 030" panose="020B0600000101010101" charset="-127"/>
              </a:rPr>
              <a:t>활성화 된 대체 버튼 클릭 시 현재 대체 가능한 모든 아이템의 리스트 팝업을 화면 중앙에 표시</a:t>
            </a:r>
            <a:endParaRPr lang="en-US" altLang="ko-KR" sz="2400" dirty="0"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275AE-F54F-C01A-E452-EF3012DB2A1C}"/>
              </a:ext>
            </a:extLst>
          </p:cNvPr>
          <p:cNvSpPr txBox="1"/>
          <p:nvPr/>
        </p:nvSpPr>
        <p:spPr>
          <a:xfrm>
            <a:off x="460020" y="7767346"/>
            <a:ext cx="12813971" cy="2158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800" dirty="0">
                <a:latin typeface="210 디딤고딕 030" panose="020B0600000101010101" charset="-127"/>
                <a:ea typeface="210 디딤고딕 030" panose="020B0600000101010101" charset="-127"/>
              </a:rPr>
              <a:t>보유 버튼</a:t>
            </a:r>
            <a:endParaRPr lang="en-US" altLang="ko-KR" sz="2400" dirty="0"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210 디딤고딕 030" panose="020B0600000101010101" charset="-127"/>
                <a:ea typeface="210 디딤고딕 030" panose="020B0600000101010101" charset="-127"/>
              </a:rPr>
              <a:t>아래 조건을 만족 시 활성화</a:t>
            </a:r>
          </a:p>
          <a:p>
            <a:pPr marL="914400" lvl="1" indent="-457200">
              <a:lnSpc>
                <a:spcPts val="3359"/>
              </a:lnSpc>
              <a:spcBef>
                <a:spcPct val="0"/>
              </a:spcBef>
              <a:buAutoNum type="arabicPeriod"/>
            </a:pPr>
            <a:r>
              <a:rPr lang="ko-KR" altLang="en-US" sz="2400" dirty="0">
                <a:latin typeface="210 디딤고딕 030" panose="020B0600000101010101" charset="-127"/>
                <a:ea typeface="210 디딤고딕 030" panose="020B0600000101010101" charset="-127"/>
              </a:rPr>
              <a:t>해당 아이템이 인벤토리 또는 창고에 여러 개 존재</a:t>
            </a:r>
            <a:endParaRPr lang="en-US" altLang="ko-KR" sz="2400" dirty="0"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914400" lvl="1" indent="-457200">
              <a:lnSpc>
                <a:spcPts val="3359"/>
              </a:lnSpc>
              <a:spcBef>
                <a:spcPct val="0"/>
              </a:spcBef>
              <a:buAutoNum type="arabicPeriod"/>
            </a:pPr>
            <a:r>
              <a:rPr lang="ko-KR" altLang="en-US" sz="2400" dirty="0">
                <a:latin typeface="210 디딤고딕 030" panose="020B0600000101010101" charset="-127"/>
                <a:ea typeface="210 디딤고딕 030" panose="020B0600000101010101" charset="-127"/>
              </a:rPr>
              <a:t>해당 아이콘의 아이템이 등록되지 않은 경우</a:t>
            </a:r>
            <a:endParaRPr lang="en-US" altLang="ko-KR" sz="2400" dirty="0"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210 디딤고딕 030" panose="020B0600000101010101" charset="-127"/>
                <a:ea typeface="210 디딤고딕 030" panose="020B0600000101010101" charset="-127"/>
              </a:rPr>
              <a:t>활성화 된 보유 버튼 클릭 시 현재 보유한 모든 해당 아이템의 리스트 팝업을 화면 중앙에 표시</a:t>
            </a:r>
            <a:endParaRPr lang="en-US" altLang="ko-KR" sz="2400" dirty="0"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0057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FD9A43-92ED-C93E-1EBF-AB424C5BBE1A}"/>
              </a:ext>
            </a:extLst>
          </p:cNvPr>
          <p:cNvGrpSpPr/>
          <p:nvPr/>
        </p:nvGrpSpPr>
        <p:grpSpPr>
          <a:xfrm>
            <a:off x="133907" y="1487040"/>
            <a:ext cx="13140086" cy="6735405"/>
            <a:chOff x="11430000" y="1455504"/>
            <a:chExt cx="5867400" cy="64545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279708-2B1E-BCB8-7368-085A5C419596}"/>
                </a:ext>
              </a:extLst>
            </p:cNvPr>
            <p:cNvSpPr txBox="1"/>
            <p:nvPr/>
          </p:nvSpPr>
          <p:spPr>
            <a:xfrm>
              <a:off x="11430000" y="1455504"/>
              <a:ext cx="5867400" cy="425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3.3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아이템 정보 기능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696FA-6293-B244-6734-CC23A45100A2}"/>
                </a:ext>
              </a:extLst>
            </p:cNvPr>
            <p:cNvSpPr txBox="1"/>
            <p:nvPr/>
          </p:nvSpPr>
          <p:spPr>
            <a:xfrm>
              <a:off x="11575619" y="2080566"/>
              <a:ext cx="5721781" cy="5829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기억회복 버튼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아래 조건을 모두 만족 시 활성화</a:t>
              </a:r>
            </a:p>
            <a:p>
              <a:pPr marL="914400" lvl="1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현재 등록 가능한 아이템이 인벤토리 또는 창고에 존재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914400" lvl="1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1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에 해당하는 아이템이 강화 단계가 부족하지 않음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914400" lvl="1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해당 아이콘의 아이템이 등록되지 않은 경우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활성화 된 기억회복 버튼 클릭 시 해당 아이템을 소모 후 기억회복에 등록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-&gt;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 아이템 정보 비활성화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해당 기억회복에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(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등록된 아이템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/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등록 해야 하는 전체 아이템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)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만큼 진행 단계 상승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단계 별 보상이 있을 경우 해당 단계 활성화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해당 기억회복에 등록 해야 하는 아이템을 모두 등록했을 경우 해당 기억회복을 완료 상태로 변환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아래 조건을 하나라도 만족 시 버튼 제외</a:t>
              </a:r>
            </a:p>
            <a:p>
              <a:pPr marL="914400" lvl="1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해당 아이콘의 아이템이 등록 완료 상태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914400" lvl="1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해당 아이콘의 아이템이 현재 획득 방법이 존재하지 않거나 기억회복 등록이 불가능할 경우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lvl="1"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000" dirty="0">
                  <a:latin typeface="210 디딤고딕 030" panose="020B0600000101010101" charset="-127"/>
                  <a:ea typeface="210 디딤고딕 030" panose="020B0600000101010101" charset="-127"/>
                </a:rPr>
                <a:t>Ex) </a:t>
              </a:r>
              <a:r>
                <a:rPr lang="ko-KR" altLang="en-US" sz="2000" dirty="0">
                  <a:latin typeface="210 디딤고딕 030" panose="020B0600000101010101" charset="-127"/>
                  <a:ea typeface="210 디딤고딕 030" panose="020B0600000101010101" charset="-127"/>
                </a:rPr>
                <a:t>이벤트 기간 종료로 인해 삭제된 아이템</a:t>
              </a:r>
              <a:r>
                <a:rPr lang="en-US" altLang="ko-KR" sz="2000" dirty="0">
                  <a:latin typeface="210 디딤고딕 030" panose="020B0600000101010101" charset="-127"/>
                  <a:ea typeface="210 디딤고딕 030" panose="020B0600000101010101" charset="-127"/>
                </a:rPr>
                <a:t> </a:t>
              </a:r>
              <a:r>
                <a:rPr lang="ko-KR" altLang="en-US" sz="2000" dirty="0">
                  <a:latin typeface="210 디딤고딕 030" panose="020B0600000101010101" charset="-127"/>
                  <a:ea typeface="210 디딤고딕 030" panose="020B0600000101010101" charset="-127"/>
                </a:rPr>
                <a:t>등</a:t>
              </a:r>
              <a:endParaRPr lang="en-US" altLang="ko-KR" sz="20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버튼 제외 시 해당 버튼을 삭제하고 대체 버튼과 보유버튼의 좌우 크기를 아래와 같이 조절한다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33907" y="310863"/>
            <a:ext cx="70866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시스템</a:t>
            </a:r>
            <a:endParaRPr lang="en-US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907" y="808993"/>
            <a:ext cx="4954375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UI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설명 및 기획의도</a:t>
            </a:r>
            <a:endParaRPr lang="en-US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3907" y="825213"/>
            <a:ext cx="529701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E1D2BA-797F-360F-C75A-9D20E928D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589" y="1359564"/>
            <a:ext cx="4680903" cy="8555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5FE5CD-62E8-363F-5DA9-81EFCC090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8430938"/>
            <a:ext cx="8273970" cy="129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52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FD9A43-92ED-C93E-1EBF-AB424C5BBE1A}"/>
              </a:ext>
            </a:extLst>
          </p:cNvPr>
          <p:cNvGrpSpPr/>
          <p:nvPr/>
        </p:nvGrpSpPr>
        <p:grpSpPr>
          <a:xfrm>
            <a:off x="133907" y="1487040"/>
            <a:ext cx="13140086" cy="5427355"/>
            <a:chOff x="11430000" y="1455504"/>
            <a:chExt cx="5867400" cy="52010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279708-2B1E-BCB8-7368-085A5C419596}"/>
                </a:ext>
              </a:extLst>
            </p:cNvPr>
            <p:cNvSpPr txBox="1"/>
            <p:nvPr/>
          </p:nvSpPr>
          <p:spPr>
            <a:xfrm>
              <a:off x="11430000" y="1455504"/>
              <a:ext cx="5867400" cy="425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3.3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아이템 정보 기능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696FA-6293-B244-6734-CC23A45100A2}"/>
                </a:ext>
              </a:extLst>
            </p:cNvPr>
            <p:cNvSpPr txBox="1"/>
            <p:nvPr/>
          </p:nvSpPr>
          <p:spPr>
            <a:xfrm>
              <a:off x="11575619" y="2080566"/>
              <a:ext cx="5721781" cy="45759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아이템 정보 기능 배치 기획의도</a:t>
              </a:r>
              <a:endParaRPr lang="en-US" altLang="ko-KR" sz="28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아이템의 상세 정보는 선택된 아이템 아이콘의 상세 정보이므로 아이콘이 선택되었을 때만 표시하여 다른 정보를 확인하는 데에 불편함이 없도록 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정보 기능에 포함된 버튼은 기억회복 시스템을 이용하는 플레이어가 가장 자주 사용할 부분이기 때문에 오른쪽 하단에 배치한다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활성화 된 버튼과 비활성화 된 버튼을 확실하게 구분하여 플레이어가 현재 사용가능한 버튼에 대한 정보를 자연스럽게 획득하게 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화면 이동 버튼과 정보 표시 버튼을 구분하여 플레이어에게 컨텐츠 이동에 관련된 버튼과 정보를 보여주는 버튼의 차이점을 학습할 수 있게 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등록 버튼에 해당하는 기억 회복 버튼을 이미 등록한 아이템 또는 등록이 아예 불가능한 아이템의 경우에 아예 제거하여 플레이어에게 혼동을 주지 않도록 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33907" y="310863"/>
            <a:ext cx="70866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시스템</a:t>
            </a:r>
            <a:endParaRPr lang="en-US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907" y="808993"/>
            <a:ext cx="4954375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UI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설명 및 기획의도</a:t>
            </a:r>
            <a:endParaRPr lang="en-US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3907" y="825213"/>
            <a:ext cx="529701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E1D2BA-797F-360F-C75A-9D20E928D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589" y="1359564"/>
            <a:ext cx="4680903" cy="85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05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FD9A43-92ED-C93E-1EBF-AB424C5BBE1A}"/>
              </a:ext>
            </a:extLst>
          </p:cNvPr>
          <p:cNvGrpSpPr/>
          <p:nvPr/>
        </p:nvGrpSpPr>
        <p:grpSpPr>
          <a:xfrm>
            <a:off x="133907" y="1487040"/>
            <a:ext cx="10319781" cy="8479472"/>
            <a:chOff x="11430000" y="1455504"/>
            <a:chExt cx="5867400" cy="81258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279708-2B1E-BCB8-7368-085A5C419596}"/>
                </a:ext>
              </a:extLst>
            </p:cNvPr>
            <p:cNvSpPr txBox="1"/>
            <p:nvPr/>
          </p:nvSpPr>
          <p:spPr>
            <a:xfrm>
              <a:off x="11430000" y="1455504"/>
              <a:ext cx="5867400" cy="425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4.1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필터 기능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696FA-6293-B244-6734-CC23A45100A2}"/>
                </a:ext>
              </a:extLst>
            </p:cNvPr>
            <p:cNvSpPr txBox="1"/>
            <p:nvPr/>
          </p:nvSpPr>
          <p:spPr>
            <a:xfrm>
              <a:off x="11575619" y="2080566"/>
              <a:ext cx="5721781" cy="75007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기억 회복 목록 버튼</a:t>
              </a:r>
              <a:endParaRPr lang="en-US" altLang="ko-KR" sz="28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버튼 클릭 시 전체 기억회복에 관한 요약된 정보를 표시한다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표시되는 정보는 아래와 같다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 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우측의 예시 참고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914400" lvl="1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등급 별 달성도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914400" lvl="1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 err="1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즐겨찾기에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추가된 기억회복의 달성도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457200" indent="-4572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기억 회복 목록의 각 탭 활성화 시 표시되는 정보는 아래와 같다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 lvl="1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전체 </a:t>
              </a:r>
              <a:r>
                <a:rPr lang="en-US" altLang="ko-KR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=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모든 등급 별 기억회복 달성도 및 즐겨찾기 기억회복의 달성도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lvl="1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미완료 </a:t>
              </a:r>
              <a:r>
                <a:rPr lang="en-US" altLang="ko-KR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=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즐겨찾기 기억회복의 달성도 및 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100%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를 달성하지 못한 등급 별 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		        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기억회복 달성도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lvl="1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완료 </a:t>
              </a:r>
              <a:r>
                <a:rPr lang="en-US" altLang="ko-KR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=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100%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를 달성한 등급 별 기억회복 달성도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lvl="1">
                <a:lnSpc>
                  <a:spcPts val="3359"/>
                </a:lnSpc>
                <a:spcBef>
                  <a:spcPct val="0"/>
                </a:spcBef>
              </a:pP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필터 버튼</a:t>
              </a:r>
              <a:endParaRPr lang="en-US" altLang="ko-KR" sz="28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능력치 필터 화면을 표시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능력치 필터 화면에 표시되는 능력치는 아래와 같다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 marL="914400" lvl="1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필터 없음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914400" lvl="1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플레이어가 획득 가능한 모든 종류의 능력치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457200" indent="-4572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한 페이지에 표시되는 능력치의 수는 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11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행 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3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열의 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33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개의 능력치이다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    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나머지 능력치는 스크롤 형식으로 각 열에 맞춰 하단에 표시한다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33907" y="310863"/>
            <a:ext cx="70866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시스템</a:t>
            </a:r>
            <a:endParaRPr lang="en-US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907" y="808993"/>
            <a:ext cx="4954375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UI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설명 및 기획의도</a:t>
            </a:r>
            <a:endParaRPr lang="en-US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3907" y="825213"/>
            <a:ext cx="529701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B186F5-9FD8-3FB1-F6AF-3A78BE002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688" y="3011372"/>
            <a:ext cx="6858000" cy="29146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CBC01F-4834-991D-F2B0-2C5068FD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688" y="1480830"/>
            <a:ext cx="1462088" cy="13474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D4038C-4F8D-5A41-42E6-77EC74D83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688" y="6743700"/>
            <a:ext cx="5243492" cy="14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7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8459" y="4350797"/>
            <a:ext cx="1867564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목차</a:t>
            </a:r>
            <a:endParaRPr lang="en-US" sz="7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3658459" y="5474747"/>
            <a:ext cx="186756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9144000" y="0"/>
            <a:ext cx="9877935" cy="10287000"/>
            <a:chOff x="0" y="0"/>
            <a:chExt cx="2601596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01596" cy="2709333"/>
            </a:xfrm>
            <a:custGeom>
              <a:avLst/>
              <a:gdLst/>
              <a:ahLst/>
              <a:cxnLst/>
              <a:rect l="l" t="t" r="r" b="b"/>
              <a:pathLst>
                <a:path w="2601596" h="2709333">
                  <a:moveTo>
                    <a:pt x="0" y="0"/>
                  </a:moveTo>
                  <a:lnTo>
                    <a:pt x="2601596" y="0"/>
                  </a:lnTo>
                  <a:lnTo>
                    <a:pt x="26015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410950" y="3623858"/>
            <a:ext cx="89333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60"/>
              </a:lnSpc>
              <a:spcBef>
                <a:spcPct val="0"/>
              </a:spcBef>
            </a:pPr>
            <a:r>
              <a:rPr lang="en-US" sz="4300" spc="150" dirty="0">
                <a:solidFill>
                  <a:srgbClr val="9D7A46"/>
                </a:solidFill>
                <a:latin typeface="Montserrat Ultra-Bold" panose="020B0600000101010101" charset="0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10950" y="4606959"/>
            <a:ext cx="1330185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60"/>
              </a:lnSpc>
              <a:spcBef>
                <a:spcPct val="0"/>
              </a:spcBef>
            </a:pPr>
            <a:r>
              <a:rPr lang="en-US" sz="4300" spc="150" dirty="0">
                <a:solidFill>
                  <a:srgbClr val="9D7A46"/>
                </a:solidFill>
                <a:latin typeface="Montserrat Ultra-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10950" y="5590061"/>
            <a:ext cx="1330185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60"/>
              </a:lnSpc>
              <a:spcBef>
                <a:spcPct val="0"/>
              </a:spcBef>
            </a:pPr>
            <a:r>
              <a:rPr lang="en-US" sz="4300" spc="150" dirty="0">
                <a:solidFill>
                  <a:srgbClr val="9D7A46"/>
                </a:solidFill>
                <a:latin typeface="Montserrat Ultra-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21635" y="5647100"/>
            <a:ext cx="678335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28"/>
              </a:lnSpc>
              <a:spcBef>
                <a:spcPct val="0"/>
              </a:spcBef>
            </a:pPr>
            <a:r>
              <a:rPr lang="ko-KR" altLang="en-US" sz="3440" dirty="0">
                <a:solidFill>
                  <a:srgbClr val="C6C2BA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테이블</a:t>
            </a:r>
            <a:endParaRPr lang="en-US" sz="3440" dirty="0">
              <a:solidFill>
                <a:srgbClr val="C6C2BA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95360" y="4663998"/>
            <a:ext cx="311374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28"/>
              </a:lnSpc>
              <a:spcBef>
                <a:spcPct val="0"/>
              </a:spcBef>
            </a:pPr>
            <a:r>
              <a:rPr lang="ko-KR" altLang="en-US" sz="3440" dirty="0">
                <a:solidFill>
                  <a:srgbClr val="C6C2BA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시스템</a:t>
            </a:r>
            <a:endParaRPr lang="en-US" sz="3440" dirty="0">
              <a:solidFill>
                <a:srgbClr val="C6C2BA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495360" y="3680897"/>
            <a:ext cx="271308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28"/>
              </a:lnSpc>
              <a:spcBef>
                <a:spcPct val="0"/>
              </a:spcBef>
            </a:pPr>
            <a:r>
              <a:rPr lang="en-US" sz="3440" dirty="0" err="1">
                <a:solidFill>
                  <a:srgbClr val="C6C2BA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개요</a:t>
            </a:r>
            <a:endParaRPr lang="en-US" sz="3440" dirty="0">
              <a:solidFill>
                <a:srgbClr val="C6C2BA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FD9A43-92ED-C93E-1EBF-AB424C5BBE1A}"/>
              </a:ext>
            </a:extLst>
          </p:cNvPr>
          <p:cNvGrpSpPr/>
          <p:nvPr/>
        </p:nvGrpSpPr>
        <p:grpSpPr>
          <a:xfrm>
            <a:off x="133907" y="1487040"/>
            <a:ext cx="10457893" cy="6299388"/>
            <a:chOff x="11430000" y="1455504"/>
            <a:chExt cx="5867400" cy="603667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279708-2B1E-BCB8-7368-085A5C419596}"/>
                </a:ext>
              </a:extLst>
            </p:cNvPr>
            <p:cNvSpPr txBox="1"/>
            <p:nvPr/>
          </p:nvSpPr>
          <p:spPr>
            <a:xfrm>
              <a:off x="11430000" y="1455504"/>
              <a:ext cx="5867400" cy="425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4.1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필터 기능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696FA-6293-B244-6734-CC23A45100A2}"/>
                </a:ext>
              </a:extLst>
            </p:cNvPr>
            <p:cNvSpPr txBox="1"/>
            <p:nvPr/>
          </p:nvSpPr>
          <p:spPr>
            <a:xfrm>
              <a:off x="11575619" y="2080566"/>
              <a:ext cx="5721781" cy="54116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필터 버튼</a:t>
              </a:r>
              <a:endParaRPr lang="en-US" altLang="ko-KR" sz="28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표시되는 능력치를 클릭하면 해당 능력치를 포함하는 필터를 적용한다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능력치 필터 적용 시 보상으로 포함하고 있는 기억회복만을 표시하고 그 외 기억회복은 숨김 처리한다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검색 기능</a:t>
              </a:r>
              <a:endParaRPr lang="en-US" altLang="ko-KR" sz="28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기억회복에 필요한 아이템의 이름을 검색할 수 있는 기능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텍스트 박스 또는 검색 버튼 클릭 시 검색 화면으로 이동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검색 화면은 진입 시 텍스트 박스를 선택한 상태로 진입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검색 화면 상단에는 과거에 검색했던 아이템의 기록을 표시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검색 화면 하단에는 텍스트 박스와 검색 버튼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, 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취소 버튼을 표시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33907" y="310863"/>
            <a:ext cx="70866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시스템</a:t>
            </a:r>
            <a:endParaRPr lang="en-US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907" y="808993"/>
            <a:ext cx="4954375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UI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설명 및 기획의도</a:t>
            </a:r>
            <a:endParaRPr lang="en-US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3907" y="825213"/>
            <a:ext cx="529701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53A93D-E669-3C41-78A4-52E4F4AC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159" y="747584"/>
            <a:ext cx="5988135" cy="48069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713D61-F816-9156-FD1D-17DB23347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183" y="4984143"/>
            <a:ext cx="2750009" cy="6195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885983-E7EB-6075-D0E0-42812F228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748" y="5652848"/>
            <a:ext cx="6552546" cy="445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92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FD9A43-92ED-C93E-1EBF-AB424C5BBE1A}"/>
              </a:ext>
            </a:extLst>
          </p:cNvPr>
          <p:cNvGrpSpPr/>
          <p:nvPr/>
        </p:nvGrpSpPr>
        <p:grpSpPr>
          <a:xfrm>
            <a:off x="201974" y="1333501"/>
            <a:ext cx="10457893" cy="8839200"/>
            <a:chOff x="11430000" y="1455504"/>
            <a:chExt cx="5867400" cy="948399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279708-2B1E-BCB8-7368-085A5C419596}"/>
                </a:ext>
              </a:extLst>
            </p:cNvPr>
            <p:cNvSpPr txBox="1"/>
            <p:nvPr/>
          </p:nvSpPr>
          <p:spPr>
            <a:xfrm>
              <a:off x="11430000" y="1455504"/>
              <a:ext cx="5867400" cy="425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4.1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필터 기능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696FA-6293-B244-6734-CC23A45100A2}"/>
                </a:ext>
              </a:extLst>
            </p:cNvPr>
            <p:cNvSpPr txBox="1"/>
            <p:nvPr/>
          </p:nvSpPr>
          <p:spPr>
            <a:xfrm>
              <a:off x="11575619" y="2080566"/>
              <a:ext cx="5584020" cy="88589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검색 기능</a:t>
              </a:r>
              <a:endParaRPr lang="en-US" altLang="ko-KR" sz="28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텍스트 박스에 텍스트 입력 시 과거 검색 이력을 숨김 처리 후 입력 된 텍스트를 포함하는 아이템의 종류를 표시한다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표시된 아이템의 종류 클릭 시 해당 아이템을 검색한 것과 동일하게 처리한다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검색에 성공한 경우 해당하는 아이템을 포함 하는 기억회복을 표시한다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 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포함하지 않는 기억회복의 경우 숨김 처리한다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검색 버튼</a:t>
              </a:r>
              <a:endParaRPr lang="en-US" altLang="ko-KR" sz="28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텍스트 박스의 텍스트 변동 시 자동으로 검색버튼이 클릭된 것과 동일한 처리를 실행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예외 상황의 발생으로 검색 기능의 기능이 작동하지 않았을 경우 수동으로 작동하기 위한 버튼이다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취소 버튼</a:t>
              </a:r>
              <a:endParaRPr lang="en-US" altLang="ko-KR" sz="28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취소 버튼 클릭 시 현재 검색 중이던 정보를 전부 되돌리고 이전에 검색에 성공한 상태로 복귀한다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이전에 검색에 성공한 경우가 없을 경우 기본 상태로 복귀한다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이전에 검색한 정보는 아래의 상황조건을 하나라도 만족하면 초기화 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 marL="914400" lvl="1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기억회복 화면 이탈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914400" lvl="1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필터 초기화 버튼 사용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33907" y="310863"/>
            <a:ext cx="70866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시스템</a:t>
            </a:r>
            <a:endParaRPr lang="en-US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907" y="808993"/>
            <a:ext cx="4954375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UI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설명 및 기획의도</a:t>
            </a:r>
            <a:endParaRPr lang="en-US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3907" y="825213"/>
            <a:ext cx="529701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53A93D-E669-3C41-78A4-52E4F4AC6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5726" y="1709184"/>
            <a:ext cx="7008820" cy="50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70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FD9A43-92ED-C93E-1EBF-AB424C5BBE1A}"/>
              </a:ext>
            </a:extLst>
          </p:cNvPr>
          <p:cNvGrpSpPr/>
          <p:nvPr/>
        </p:nvGrpSpPr>
        <p:grpSpPr>
          <a:xfrm>
            <a:off x="133907" y="1487040"/>
            <a:ext cx="10457893" cy="2375237"/>
            <a:chOff x="11430000" y="1455504"/>
            <a:chExt cx="5867400" cy="22761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279708-2B1E-BCB8-7368-085A5C419596}"/>
                </a:ext>
              </a:extLst>
            </p:cNvPr>
            <p:cNvSpPr txBox="1"/>
            <p:nvPr/>
          </p:nvSpPr>
          <p:spPr>
            <a:xfrm>
              <a:off x="11430000" y="1455504"/>
              <a:ext cx="5867400" cy="425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4.1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필터 기능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696FA-6293-B244-6734-CC23A45100A2}"/>
                </a:ext>
              </a:extLst>
            </p:cNvPr>
            <p:cNvSpPr txBox="1"/>
            <p:nvPr/>
          </p:nvSpPr>
          <p:spPr>
            <a:xfrm>
              <a:off x="11575619" y="2080566"/>
              <a:ext cx="5584020" cy="16511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필터 초기화 버튼</a:t>
              </a:r>
              <a:endParaRPr lang="en-US" altLang="ko-KR" sz="28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필터 초기화 버튼을 클릭한 경우 검색 기능과 필터 버튼으로 인한 처리를 모두 초기화하고 기본 상태로 복귀한다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33907" y="310863"/>
            <a:ext cx="70866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시스템</a:t>
            </a:r>
            <a:endParaRPr lang="en-US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907" y="808993"/>
            <a:ext cx="4954375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UI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설명 및 기획의도</a:t>
            </a:r>
            <a:endParaRPr lang="en-US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3907" y="825213"/>
            <a:ext cx="529701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4532D0-B779-3DD2-0D2C-1CC239C5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200" y="2139305"/>
            <a:ext cx="1116254" cy="106772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F214BC0-8423-6B6D-14D4-95C517DE9E41}"/>
              </a:ext>
            </a:extLst>
          </p:cNvPr>
          <p:cNvGrpSpPr/>
          <p:nvPr/>
        </p:nvGrpSpPr>
        <p:grpSpPr>
          <a:xfrm>
            <a:off x="133906" y="3825317"/>
            <a:ext cx="10457893" cy="6735405"/>
            <a:chOff x="11430000" y="1455504"/>
            <a:chExt cx="5867400" cy="64545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698659-8485-919F-A490-CF44F15628AE}"/>
                </a:ext>
              </a:extLst>
            </p:cNvPr>
            <p:cNvSpPr txBox="1"/>
            <p:nvPr/>
          </p:nvSpPr>
          <p:spPr>
            <a:xfrm>
              <a:off x="11430000" y="1455504"/>
              <a:ext cx="5867400" cy="425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5.1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페이지 기능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9FCFBD-2CD9-8442-972D-77030217A74B}"/>
                </a:ext>
              </a:extLst>
            </p:cNvPr>
            <p:cNvSpPr txBox="1"/>
            <p:nvPr/>
          </p:nvSpPr>
          <p:spPr>
            <a:xfrm>
              <a:off x="11575619" y="2080566"/>
              <a:ext cx="5584020" cy="5829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페이지 표시</a:t>
              </a:r>
              <a:endParaRPr lang="en-US" altLang="ko-KR" sz="28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페이지 표시는 기억회복 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10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개 단위를 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1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개의 페이지로 보고 표시한다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페이지가 넘어가는 기준은 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10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개 단위의 첫번째 기억회복이 화면에 조금이라도 표시되는 시점이다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페이지 이전 다음 버튼</a:t>
              </a:r>
              <a:endParaRPr lang="en-US" altLang="ko-KR" sz="28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페이지 이전 버튼은 아래의 조건을 만족할 경우 활성화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914400" lvl="1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현재 보고 있는 페이지가 첫번째 페이지가 아닐 경우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457200" indent="-4572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활성화 된 페이지 이전 버튼 클릭 시 이전 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10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개 단위의 기억회복의 첫번째 기억회복이 화면 가장 상단에 표시되도록 스크롤을 이동한다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페이지 다음 버튼은 아래의 조건을 만족할 경우 활성화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914400" lvl="1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현재 보고 있는 페이지가 마지막 페이지가 아닐 경우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457200" indent="-4572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활성화 된 페이지 다음 버튼 클릭 시 다음 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10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개 단위의 기억회복의 첫번째 기억회복이 화면 가장 상단에 표시되도록 스크롤을 이동한다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 marL="457200" indent="-4572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CDAD7C3-4F2A-48AD-AF95-511DF6AE9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83043" y="4585108"/>
            <a:ext cx="2810567" cy="111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FD9A43-92ED-C93E-1EBF-AB424C5BBE1A}"/>
              </a:ext>
            </a:extLst>
          </p:cNvPr>
          <p:cNvGrpSpPr/>
          <p:nvPr/>
        </p:nvGrpSpPr>
        <p:grpSpPr>
          <a:xfrm>
            <a:off x="133907" y="1487040"/>
            <a:ext cx="12896293" cy="6314071"/>
            <a:chOff x="11430000" y="1455504"/>
            <a:chExt cx="5867400" cy="60507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279708-2B1E-BCB8-7368-085A5C419596}"/>
                </a:ext>
              </a:extLst>
            </p:cNvPr>
            <p:cNvSpPr txBox="1"/>
            <p:nvPr/>
          </p:nvSpPr>
          <p:spPr>
            <a:xfrm>
              <a:off x="11430000" y="1455504"/>
              <a:ext cx="5867400" cy="425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6.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정보 부분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696FA-6293-B244-6734-CC23A45100A2}"/>
                </a:ext>
              </a:extLst>
            </p:cNvPr>
            <p:cNvSpPr txBox="1"/>
            <p:nvPr/>
          </p:nvSpPr>
          <p:spPr>
            <a:xfrm>
              <a:off x="11575619" y="2080566"/>
              <a:ext cx="5584020" cy="54256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완료 현황</a:t>
              </a:r>
              <a:endParaRPr lang="en-US" altLang="ko-KR" sz="28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현재 활성화 된 등급 탭의 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(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완료 기억회복 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/ 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전체 기억회복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)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을 표시한다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괄호 안에는 백분율로 표시된 달성도를 소수점 첫번째 자리까지 표시한다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상세 버튼</a:t>
              </a:r>
              <a:endParaRPr lang="en-US" altLang="ko-KR" sz="28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상세 버튼 클릭 시 완료 현황 상세 정보 팝업을 화면 중앙에 표시한다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.</a:t>
              </a: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회복된 능력 </a:t>
              </a:r>
              <a:r>
                <a:rPr lang="en-US" altLang="ko-KR" sz="2800" dirty="0">
                  <a:latin typeface="210 디딤고딕 030" panose="020B0600000101010101" charset="-127"/>
                  <a:ea typeface="210 디딤고딕 030" panose="020B0600000101010101" charset="-127"/>
                </a:rPr>
                <a:t>/ </a:t>
              </a: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회복 가능한 능력 탭</a:t>
              </a:r>
              <a:endParaRPr lang="en-US" altLang="ko-KR" sz="28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각 탭은 활성화 시 아래와 같이 표시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lvl="1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회복된 능력</a:t>
              </a:r>
              <a:r>
                <a:rPr lang="en-US" altLang="ko-KR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=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기억회복을 완료하여 적용중인 능력치 총합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lvl="1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회복 가능한 능력 </a:t>
              </a:r>
              <a:r>
                <a:rPr lang="en-US" altLang="ko-KR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= </a:t>
              </a:r>
              <a:r>
                <a:rPr lang="ko-KR" altLang="en-US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현재 기억회복을 통해 획득할 수 있는 모든 능력치의 총합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lvl="1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활성화 된 탭은 글씨를 하얀색으로 변경하고 노란색 빛나는 이펙트 추가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각 탭이 활성화 될 경우의 기본 상태는 능력치 타입 탭의 공격 탭이 활성화 된 상태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altLang="ko-KR" sz="2800" dirty="0"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33907" y="310863"/>
            <a:ext cx="70866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시스템</a:t>
            </a:r>
            <a:endParaRPr lang="en-US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907" y="808993"/>
            <a:ext cx="4954375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UI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설명 및 기획의도</a:t>
            </a:r>
            <a:endParaRPr lang="en-US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3907" y="825213"/>
            <a:ext cx="529701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81BDD8-2ABE-55AE-E769-10BC7BE9A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879" y="1120113"/>
            <a:ext cx="4950157" cy="913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6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FD9A43-92ED-C93E-1EBF-AB424C5BBE1A}"/>
              </a:ext>
            </a:extLst>
          </p:cNvPr>
          <p:cNvGrpSpPr/>
          <p:nvPr/>
        </p:nvGrpSpPr>
        <p:grpSpPr>
          <a:xfrm>
            <a:off x="133907" y="1487040"/>
            <a:ext cx="12896293" cy="4991338"/>
            <a:chOff x="11430000" y="1455504"/>
            <a:chExt cx="5867400" cy="47831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279708-2B1E-BCB8-7368-085A5C419596}"/>
                </a:ext>
              </a:extLst>
            </p:cNvPr>
            <p:cNvSpPr txBox="1"/>
            <p:nvPr/>
          </p:nvSpPr>
          <p:spPr>
            <a:xfrm>
              <a:off x="11430000" y="1455504"/>
              <a:ext cx="5867400" cy="425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6.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정보 부분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696FA-6293-B244-6734-CC23A45100A2}"/>
                </a:ext>
              </a:extLst>
            </p:cNvPr>
            <p:cNvSpPr txBox="1"/>
            <p:nvPr/>
          </p:nvSpPr>
          <p:spPr>
            <a:xfrm>
              <a:off x="11575619" y="2080566"/>
              <a:ext cx="5584020" cy="41581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800" dirty="0">
                  <a:latin typeface="210 디딤고딕 030" panose="020B0600000101010101" charset="-127"/>
                  <a:ea typeface="210 디딤고딕 030" panose="020B0600000101010101" charset="-127"/>
                </a:rPr>
                <a:t>능력치 타입 탭</a:t>
              </a:r>
              <a:endParaRPr lang="en-US" altLang="ko-KR" sz="28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각 탭은 활성화 시 아래와 같이 표시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lvl="1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공격 </a:t>
              </a:r>
              <a:r>
                <a:rPr lang="en-US" altLang="ko-KR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=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활성화 된 회복된 능력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/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회복 가능한 능력 탭의 조건에 맞는 타입이 공격인 능력치의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	    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총합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lvl="1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방어 </a:t>
              </a:r>
              <a:r>
                <a:rPr lang="en-US" altLang="ko-KR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=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활성화 된 회복된 능력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/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회복 가능한 능력 탭의 조건에 맞는 타입이 방어인 능력치의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	    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총합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lvl="1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보조 </a:t>
              </a:r>
              <a:r>
                <a:rPr lang="en-US" altLang="ko-KR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=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활성화 된 회복된 능력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/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회복 가능한 능력 탭의 조건에 맞는 타입이 보조인 능력치의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	    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총합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lvl="1"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자세한 사항은 능력치 테이블 참조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 lvl="1">
                <a:lnSpc>
                  <a:spcPts val="3359"/>
                </a:lnSpc>
                <a:spcBef>
                  <a:spcPct val="0"/>
                </a:spcBef>
              </a:pP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33907" y="310863"/>
            <a:ext cx="70866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시스템</a:t>
            </a:r>
            <a:endParaRPr lang="en-US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907" y="808993"/>
            <a:ext cx="4954375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UI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설명 및 기획의도</a:t>
            </a:r>
            <a:endParaRPr lang="en-US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3907" y="825213"/>
            <a:ext cx="529701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81BDD8-2ABE-55AE-E769-10BC7BE9A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879" y="1120113"/>
            <a:ext cx="4950157" cy="913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9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449766"/>
            <a:ext cx="323850" cy="3238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317258" y="4440241"/>
            <a:ext cx="323850" cy="3238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544722" y="5662743"/>
            <a:ext cx="75067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018721" y="3450537"/>
            <a:ext cx="4367008" cy="436700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FCFCF">
                <a:alpha val="8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79904" y="3450537"/>
            <a:ext cx="4367008" cy="436700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99999">
                <a:alpha val="8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941087" y="3450537"/>
            <a:ext cx="4367008" cy="436700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44444">
                <a:alpha val="8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17004469" y="5634168"/>
            <a:ext cx="72866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2902271" y="3450537"/>
            <a:ext cx="4367008" cy="436700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91919">
                <a:alpha val="8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644574" y="4773743"/>
            <a:ext cx="31829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210 디딤고딕 Bold"/>
              </a:rPr>
              <a:t>정보 획득 유용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87445" y="5510597"/>
            <a:ext cx="3358392" cy="109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E0D0E"/>
                </a:solidFill>
                <a:ea typeface="Gothic A1 Light"/>
              </a:rPr>
              <a:t>컬렉션</a:t>
            </a:r>
            <a:r>
              <a:rPr lang="en-US" sz="2000" dirty="0">
                <a:solidFill>
                  <a:srgbClr val="0E0D0E"/>
                </a:solidFill>
                <a:ea typeface="Gothic A1 Light"/>
              </a:rPr>
              <a:t> </a:t>
            </a:r>
            <a:r>
              <a:rPr lang="en-US" sz="2000" dirty="0" err="1">
                <a:solidFill>
                  <a:srgbClr val="0E0D0E"/>
                </a:solidFill>
                <a:ea typeface="Gothic A1 Light"/>
              </a:rPr>
              <a:t>자체가</a:t>
            </a:r>
            <a:r>
              <a:rPr lang="en-US" sz="2000" dirty="0">
                <a:solidFill>
                  <a:srgbClr val="0E0D0E"/>
                </a:solidFill>
                <a:ea typeface="Gothic A1 Light"/>
              </a:rPr>
              <a:t> </a:t>
            </a:r>
            <a:r>
              <a:rPr lang="en-US" sz="2000" dirty="0" err="1">
                <a:solidFill>
                  <a:srgbClr val="0E0D0E"/>
                </a:solidFill>
                <a:ea typeface="Gothic A1 Light"/>
              </a:rPr>
              <a:t>하나의</a:t>
            </a:r>
            <a:endParaRPr lang="en-US" sz="2000" dirty="0">
              <a:solidFill>
                <a:srgbClr val="0E0D0E"/>
              </a:solidFill>
              <a:ea typeface="Gothic A1 Light"/>
            </a:endParaRPr>
          </a:p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E0D0E"/>
                </a:solidFill>
                <a:ea typeface="Gothic A1 Light"/>
              </a:rPr>
              <a:t>컨텐츠로</a:t>
            </a:r>
            <a:r>
              <a:rPr lang="en-US" sz="2000" dirty="0">
                <a:solidFill>
                  <a:srgbClr val="0E0D0E"/>
                </a:solidFill>
                <a:ea typeface="Gothic A1 Light"/>
              </a:rPr>
              <a:t> </a:t>
            </a:r>
            <a:r>
              <a:rPr lang="en-US" sz="2000" dirty="0" err="1">
                <a:solidFill>
                  <a:srgbClr val="0E0D0E"/>
                </a:solidFill>
                <a:ea typeface="Gothic A1 Light"/>
              </a:rPr>
              <a:t>동작할</a:t>
            </a:r>
            <a:r>
              <a:rPr lang="en-US" sz="2000" dirty="0">
                <a:solidFill>
                  <a:srgbClr val="0E0D0E"/>
                </a:solidFill>
                <a:ea typeface="Gothic A1 Light"/>
              </a:rPr>
              <a:t> 수 </a:t>
            </a:r>
            <a:r>
              <a:rPr lang="en-US" sz="2000" dirty="0" err="1">
                <a:solidFill>
                  <a:srgbClr val="0E0D0E"/>
                </a:solidFill>
                <a:ea typeface="Gothic A1 Light"/>
              </a:rPr>
              <a:t>있도록</a:t>
            </a:r>
            <a:r>
              <a:rPr lang="en-US" sz="2000" dirty="0">
                <a:solidFill>
                  <a:srgbClr val="0E0D0E"/>
                </a:solidFill>
                <a:ea typeface="Gothic A1 Light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E0D0E"/>
                </a:solidFill>
                <a:ea typeface="Gothic A1 Light"/>
              </a:rPr>
              <a:t>수집</a:t>
            </a:r>
            <a:r>
              <a:rPr lang="en-US" sz="2000" dirty="0">
                <a:solidFill>
                  <a:srgbClr val="0E0D0E"/>
                </a:solidFill>
                <a:ea typeface="Gothic A1 Light"/>
              </a:rPr>
              <a:t> </a:t>
            </a:r>
            <a:r>
              <a:rPr lang="en-US" sz="2000" dirty="0" err="1">
                <a:solidFill>
                  <a:srgbClr val="0E0D0E"/>
                </a:solidFill>
                <a:ea typeface="Gothic A1 Light"/>
              </a:rPr>
              <a:t>욕구를</a:t>
            </a:r>
            <a:r>
              <a:rPr lang="en-US" sz="2000" dirty="0">
                <a:solidFill>
                  <a:srgbClr val="0E0D0E"/>
                </a:solidFill>
                <a:ea typeface="Gothic A1 Light"/>
              </a:rPr>
              <a:t> </a:t>
            </a:r>
            <a:r>
              <a:rPr lang="en-US" sz="2000" dirty="0" err="1">
                <a:solidFill>
                  <a:srgbClr val="0E0D0E"/>
                </a:solidFill>
                <a:ea typeface="Gothic A1 Light"/>
              </a:rPr>
              <a:t>자극</a:t>
            </a:r>
            <a:endParaRPr lang="en-US" sz="2000" dirty="0">
              <a:solidFill>
                <a:srgbClr val="0E0D0E"/>
              </a:solidFill>
              <a:ea typeface="Gothic A1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370696" y="5510470"/>
            <a:ext cx="3358392" cy="109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ea typeface="Gothic A1 Light"/>
              </a:rPr>
              <a:t>게임 내 다른 컨텐츠들과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ea typeface="Gothic A1 Light"/>
              </a:rPr>
              <a:t>연계를 통해 컨텐츠 간의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Gothic A1 Light"/>
              </a:rPr>
              <a:t>징검다리 역할 수행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06578" y="5500945"/>
            <a:ext cx="3358392" cy="109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ea typeface="Gothic A1 Light"/>
              </a:rPr>
              <a:t>매력적인 능력치를 플레이어의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ea typeface="Gothic A1 Light"/>
              </a:rPr>
              <a:t>갈증 타이밍에 제공하여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Gothic A1 Light"/>
              </a:rPr>
              <a:t>캐릭터 성장에 중요한 중추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89073" y="4773743"/>
            <a:ext cx="31829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E0D0E"/>
                </a:solidFill>
                <a:ea typeface="210 디딤고딕 Bold"/>
              </a:rPr>
              <a:t>수집 욕구 자극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03117" y="4764091"/>
            <a:ext cx="31829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ea typeface="210 디딤고딕 Bold"/>
              </a:rPr>
              <a:t>다른 컨텐츠 연계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94310" y="4754566"/>
            <a:ext cx="31829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ea typeface="210 디딤고딕 Bold"/>
              </a:rPr>
              <a:t>매력적인 능력치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771" y="1057116"/>
            <a:ext cx="3830834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000000"/>
                </a:solidFill>
                <a:ea typeface="210 디딤고딕 Bold"/>
              </a:rPr>
              <a:t>기획</a:t>
            </a:r>
            <a:r>
              <a:rPr lang="en-US" sz="7000" dirty="0">
                <a:solidFill>
                  <a:srgbClr val="000000"/>
                </a:solidFill>
                <a:ea typeface="210 디딤고딕 Bold"/>
              </a:rPr>
              <a:t> </a:t>
            </a:r>
            <a:r>
              <a:rPr lang="en-US" sz="7000" dirty="0" err="1">
                <a:solidFill>
                  <a:srgbClr val="000000"/>
                </a:solidFill>
                <a:ea typeface="210 디딤고딕 Bold"/>
              </a:rPr>
              <a:t>의도</a:t>
            </a:r>
            <a:endParaRPr lang="en-US" sz="7000" dirty="0">
              <a:solidFill>
                <a:srgbClr val="000000"/>
              </a:solidFill>
              <a:ea typeface="210 디딤고딕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58456" y="5500945"/>
            <a:ext cx="3358392" cy="109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E0D0E"/>
                </a:solidFill>
                <a:ea typeface="Gothic A1 Light"/>
              </a:rPr>
              <a:t>플레이어의</a:t>
            </a:r>
            <a:r>
              <a:rPr lang="en-US" sz="2000" dirty="0">
                <a:solidFill>
                  <a:srgbClr val="0E0D0E"/>
                </a:solidFill>
                <a:ea typeface="Gothic A1 Light"/>
              </a:rPr>
              <a:t> </a:t>
            </a:r>
            <a:r>
              <a:rPr lang="en-US" sz="2000" dirty="0" err="1">
                <a:solidFill>
                  <a:srgbClr val="0E0D0E"/>
                </a:solidFill>
                <a:ea typeface="Gothic A1 Light"/>
              </a:rPr>
              <a:t>시선</a:t>
            </a:r>
            <a:r>
              <a:rPr lang="en-US" sz="2000" dirty="0">
                <a:solidFill>
                  <a:srgbClr val="0E0D0E"/>
                </a:solidFill>
                <a:ea typeface="Gothic A1 Light"/>
              </a:rPr>
              <a:t> </a:t>
            </a:r>
            <a:r>
              <a:rPr lang="en-US" sz="2000" dirty="0" err="1">
                <a:solidFill>
                  <a:srgbClr val="0E0D0E"/>
                </a:solidFill>
                <a:ea typeface="Gothic A1 Light"/>
              </a:rPr>
              <a:t>이동과</a:t>
            </a:r>
            <a:endParaRPr lang="en-US" sz="2000" dirty="0">
              <a:solidFill>
                <a:srgbClr val="0E0D0E"/>
              </a:solidFill>
              <a:ea typeface="Gothic A1 Light"/>
            </a:endParaRPr>
          </a:p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E0D0E"/>
                </a:solidFill>
                <a:ea typeface="Gothic A1 Light"/>
              </a:rPr>
              <a:t>사용</a:t>
            </a:r>
            <a:r>
              <a:rPr lang="en-US" sz="2000" dirty="0">
                <a:solidFill>
                  <a:srgbClr val="0E0D0E"/>
                </a:solidFill>
                <a:ea typeface="Gothic A1 Light"/>
              </a:rPr>
              <a:t> </a:t>
            </a:r>
            <a:r>
              <a:rPr lang="en-US" sz="2000" dirty="0" err="1">
                <a:solidFill>
                  <a:srgbClr val="0E0D0E"/>
                </a:solidFill>
                <a:ea typeface="Gothic A1 Light"/>
              </a:rPr>
              <a:t>예시를</a:t>
            </a:r>
            <a:r>
              <a:rPr lang="en-US" sz="2000" dirty="0">
                <a:solidFill>
                  <a:srgbClr val="0E0D0E"/>
                </a:solidFill>
                <a:ea typeface="Gothic A1 Light"/>
              </a:rPr>
              <a:t> </a:t>
            </a:r>
            <a:r>
              <a:rPr lang="en-US" sz="2000" dirty="0" err="1">
                <a:solidFill>
                  <a:srgbClr val="0E0D0E"/>
                </a:solidFill>
                <a:ea typeface="Gothic A1 Light"/>
              </a:rPr>
              <a:t>유사하게</a:t>
            </a:r>
            <a:r>
              <a:rPr lang="en-US" sz="2000" dirty="0">
                <a:solidFill>
                  <a:srgbClr val="0E0D0E"/>
                </a:solidFill>
                <a:ea typeface="Gothic A1 Light"/>
              </a:rPr>
              <a:t> </a:t>
            </a:r>
            <a:r>
              <a:rPr lang="en-US" sz="2000" dirty="0" err="1">
                <a:solidFill>
                  <a:srgbClr val="0E0D0E"/>
                </a:solidFill>
                <a:ea typeface="Gothic A1 Light"/>
              </a:rPr>
              <a:t>배치하여</a:t>
            </a:r>
            <a:endParaRPr lang="en-US" sz="2000" dirty="0">
              <a:solidFill>
                <a:srgbClr val="0E0D0E"/>
              </a:solidFill>
              <a:ea typeface="Gothic A1 Light"/>
            </a:endParaRP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E0D0E"/>
                </a:solidFill>
                <a:ea typeface="Gothic A1 Light"/>
              </a:rPr>
              <a:t>정보</a:t>
            </a:r>
            <a:r>
              <a:rPr lang="en-US" sz="2000" dirty="0">
                <a:solidFill>
                  <a:srgbClr val="0E0D0E"/>
                </a:solidFill>
                <a:ea typeface="Gothic A1 Light"/>
              </a:rPr>
              <a:t> </a:t>
            </a:r>
            <a:r>
              <a:rPr lang="en-US" sz="2000" dirty="0" err="1">
                <a:solidFill>
                  <a:srgbClr val="0E0D0E"/>
                </a:solidFill>
                <a:ea typeface="Gothic A1 Light"/>
              </a:rPr>
              <a:t>획득이</a:t>
            </a:r>
            <a:r>
              <a:rPr lang="en-US" sz="2000" dirty="0">
                <a:solidFill>
                  <a:srgbClr val="0E0D0E"/>
                </a:solidFill>
                <a:ea typeface="Gothic A1 Light"/>
              </a:rPr>
              <a:t> </a:t>
            </a:r>
            <a:r>
              <a:rPr lang="en-US" sz="2000" dirty="0" err="1">
                <a:solidFill>
                  <a:srgbClr val="0E0D0E"/>
                </a:solidFill>
                <a:ea typeface="Gothic A1 Light"/>
              </a:rPr>
              <a:t>자연스러운</a:t>
            </a:r>
            <a:r>
              <a:rPr lang="en-US" sz="2000" dirty="0">
                <a:solidFill>
                  <a:srgbClr val="0E0D0E"/>
                </a:solidFill>
                <a:ea typeface="Gothic A1 Light"/>
              </a:rPr>
              <a:t> UI</a:t>
            </a: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233D03A5-619B-06B6-9B9F-6779192E09AF}"/>
              </a:ext>
            </a:extLst>
          </p:cNvPr>
          <p:cNvSpPr txBox="1"/>
          <p:nvPr/>
        </p:nvSpPr>
        <p:spPr>
          <a:xfrm>
            <a:off x="133907" y="310863"/>
            <a:ext cx="70866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개요</a:t>
            </a:r>
            <a:endParaRPr lang="en-US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1" name="AutoShape 4">
            <a:extLst>
              <a:ext uri="{FF2B5EF4-FFF2-40B4-BE49-F238E27FC236}">
                <a16:creationId xmlns:a16="http://schemas.microsoft.com/office/drawing/2014/main" id="{DB73B9FC-2742-532F-1D77-2A193FD7DED0}"/>
              </a:ext>
            </a:extLst>
          </p:cNvPr>
          <p:cNvSpPr/>
          <p:nvPr/>
        </p:nvSpPr>
        <p:spPr>
          <a:xfrm>
            <a:off x="133907" y="825213"/>
            <a:ext cx="529701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21DF07-9622-9345-F018-070CD77170FF}"/>
              </a:ext>
            </a:extLst>
          </p:cNvPr>
          <p:cNvSpPr txBox="1"/>
          <p:nvPr/>
        </p:nvSpPr>
        <p:spPr>
          <a:xfrm>
            <a:off x="257452" y="3420528"/>
            <a:ext cx="17773093" cy="6068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1.2 </a:t>
            </a:r>
            <a:r>
              <a:rPr lang="ko-KR" altLang="en-US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기억회복 시스템 상세 기획 의도</a:t>
            </a:r>
            <a:endParaRPr lang="en-US" altLang="ko-KR" sz="32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     1.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캐릭터 성장의 도우미</a:t>
            </a:r>
            <a:endParaRPr lang="en-US" altLang="ko-KR" sz="24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능력치를 직접적으로 제공함으로써 캐릭터의 성장에 도움을 줌과 동시에 기억 회복을 통해 얻는 능력치를 모두 획득하였을 때 졸업한다는 느낌을 주어 성취감을 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주는 효과도 기대할 수 있다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     2.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수집욕에 대한 목표로 설정</a:t>
            </a:r>
            <a:endParaRPr lang="en-US" altLang="ko-KR" sz="24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업적과 비슷한 역할을 통해 유저의 수집욕구를 만족시킬 수 있는 목표로써 설정하여 단계적으로는 기억회복의 개별적 완료를 목표로 최종적으로는 모든 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기억회복의 완료를 통해 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100%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를 달성하는 것을 목표로 달성해 나가는 재미를 주는 효과를 기대할 수 있다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     3.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다양한 사냥터의 활성화</a:t>
            </a:r>
            <a:endParaRPr lang="en-US" altLang="ko-KR" sz="24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비슷한 레벨 대의 사냥터는 이동 시간과 몬스터의 배치 구조에 따라 선호 사냥터와 비 선호 사냥터가 나뉠 수 밖에 없다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이러한 문제를 해결하기 위한 방법으로 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상대적 비 선호 사냥터에 존재하는 몬스터의 드랍에 존재하는 아이템을 포함하는 기억회복의 보상으로 명중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클래스별 명중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스킬 명중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등 다음 레벨 대의 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사냥터로 진입하기 위해 꼭 필요한 능력치를 제공하여 플레이어로 하여금 다양한 사냥터에서의 사냥에 메리트를 줌과 동시에 해당 사냥터의 몬스터에서 획득 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가능한 기억회복 아이템을 전부 획득하였을 경우 자연스럽게 다른 사냥터로 이동하게 하여 특정 사냥터에 플레이어가 쏠리는 현상도 어느정도 해결하는 효과도 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기대할 수 있다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또한 </a:t>
            </a:r>
            <a:r>
              <a:rPr lang="ko-KR" altLang="en-US" sz="2000" dirty="0" err="1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저레벨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또는 비 선호 사냥터 보스에 선호도가 높은 능력치를 보상으로 주는 기억회복 아이템을 배치하는 방식으로 라이브 상황에 맞춰 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유연하게 활용할 수 있다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133907" y="310863"/>
            <a:ext cx="70866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개요</a:t>
            </a:r>
            <a:endParaRPr lang="en-US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907" y="808993"/>
            <a:ext cx="4954375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기억회복</a:t>
            </a: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시스템</a:t>
            </a: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기획의도</a:t>
            </a:r>
            <a:endParaRPr lang="en-US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3907" y="825213"/>
            <a:ext cx="529701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ECBAC-D6CE-5509-C6D9-7E9E02BC6F16}"/>
              </a:ext>
            </a:extLst>
          </p:cNvPr>
          <p:cNvSpPr txBox="1"/>
          <p:nvPr/>
        </p:nvSpPr>
        <p:spPr>
          <a:xfrm>
            <a:off x="286307" y="1455503"/>
            <a:ext cx="17773093" cy="1722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1.1 </a:t>
            </a:r>
            <a:r>
              <a:rPr lang="ko-KR" altLang="en-US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기억회복 시스템</a:t>
            </a:r>
            <a:endParaRPr lang="en-US" altLang="ko-KR" sz="32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    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컬렉션 시스템과 유사한 시스템</a:t>
            </a:r>
            <a:endParaRPr lang="en-US" altLang="ko-KR" sz="24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    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기억을 잃은 주인공의 잃어버린 능력치를 회복해 나간다는 스토리와의 연결을 통해 플레이어에게 설명한다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altLang="ko-KR" sz="24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534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21DF07-9622-9345-F018-070CD77170FF}"/>
              </a:ext>
            </a:extLst>
          </p:cNvPr>
          <p:cNvSpPr txBox="1"/>
          <p:nvPr/>
        </p:nvSpPr>
        <p:spPr>
          <a:xfrm>
            <a:off x="257453" y="1562100"/>
            <a:ext cx="17878147" cy="3888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1.2 </a:t>
            </a:r>
            <a:r>
              <a:rPr lang="ko-KR" altLang="en-US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기억회복 시스템 상세 기획 의도</a:t>
            </a:r>
            <a:endParaRPr lang="en-US" altLang="ko-KR" sz="32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     4.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게임 내 경제 활성화 및 드롭의 기쁨 제공</a:t>
            </a:r>
            <a:endParaRPr lang="en-US" altLang="ko-KR" sz="24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3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번 의도에 반하는 성향을 가져 하나의 사냥터에서 효율을 추구하는 플레이어와 이미 고레벨을 달성하여 </a:t>
            </a:r>
            <a:r>
              <a:rPr lang="ko-KR" altLang="en-US" sz="2000" dirty="0" err="1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저레벨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사냥터에서 </a:t>
            </a:r>
            <a:r>
              <a:rPr lang="ko-KR" altLang="en-US" sz="2000" dirty="0" err="1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드롭하는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아이템을 </a:t>
            </a:r>
            <a:r>
              <a:rPr lang="ko-KR" altLang="en-US" sz="2000" dirty="0" err="1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파밍하는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시간이 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오히려 손해가 되는 플레이어들은 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해당 수집 아이템에 대한 수요가 생기게 되고 이를 이용하여 </a:t>
            </a:r>
            <a:r>
              <a:rPr lang="ko-KR" altLang="en-US" sz="2000" dirty="0" err="1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저레벨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또는 무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/</a:t>
            </a:r>
            <a:r>
              <a:rPr lang="ko-KR" altLang="en-US" sz="2000" dirty="0" err="1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소과금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플레이어가 성장을 위한 재화를 마련할 수 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있는 방법이자 소소한 드롭의 기쁨을 얻는 효과를 기대할 수 있다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또한 절대 다수의 유저가 거래소 이용을 하게 함으로써 수수료 등의 시스템을 기획하여 특정 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재화를 소모 시키는 방법의 일부로 작동하게 하는 부가 효과도 기대할 수 있다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     5.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컨텐츠 활성화</a:t>
            </a:r>
            <a:endParaRPr lang="en-US" altLang="ko-KR" sz="24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다양한 컨텐츠의 보상으로 매력적인 능력치를 제공하는 기억회복 아이템을 보상으로 드롭 하게 하여 컨텐츠의 수명을 늘리고 비 선호 컨텐츠가 된 컨텐츠에 대한 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참여를 독려 하는 효과를 기대할 수 있다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. ex) </a:t>
            </a:r>
            <a:r>
              <a:rPr lang="ko-KR" altLang="en-US" sz="2000" dirty="0" err="1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저레벨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/ </a:t>
            </a:r>
            <a:r>
              <a:rPr lang="ko-KR" altLang="en-US" sz="2000" dirty="0" err="1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비선호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사냥터의 정예 몬스터와 사냥터 보스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영지 보스 등</a:t>
            </a:r>
            <a:endParaRPr lang="en-US" altLang="ko-KR" sz="24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133907" y="310863"/>
            <a:ext cx="70866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개요</a:t>
            </a:r>
            <a:endParaRPr lang="en-US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907" y="808993"/>
            <a:ext cx="4954375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기억회복</a:t>
            </a: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시스템</a:t>
            </a: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기획의도</a:t>
            </a:r>
            <a:endParaRPr lang="en-US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3907" y="825213"/>
            <a:ext cx="529701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39458-341D-D75A-72C2-8E37C7DAA5FF}"/>
              </a:ext>
            </a:extLst>
          </p:cNvPr>
          <p:cNvSpPr txBox="1"/>
          <p:nvPr/>
        </p:nvSpPr>
        <p:spPr>
          <a:xfrm>
            <a:off x="257453" y="5743134"/>
            <a:ext cx="17773093" cy="444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2. </a:t>
            </a:r>
            <a:r>
              <a:rPr lang="ko-KR" altLang="en-US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기억 회복 시스템 접근 예시</a:t>
            </a:r>
            <a:endParaRPr lang="en-US" altLang="ko-KR" sz="32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6D66ED8-7EAE-9DAC-EB28-485170999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852" y="6794173"/>
            <a:ext cx="2386866" cy="337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93C8A1-C792-65F8-8642-8A7B036E37F6}"/>
              </a:ext>
            </a:extLst>
          </p:cNvPr>
          <p:cNvSpPr txBox="1"/>
          <p:nvPr/>
        </p:nvSpPr>
        <p:spPr>
          <a:xfrm>
            <a:off x="1274203" y="6283337"/>
            <a:ext cx="3657600" cy="414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메뉴 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-&gt;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기억회복 버튼 클릭 </a:t>
            </a:r>
            <a:endParaRPr lang="en-US" altLang="ko-KR" sz="24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D02E6C9-8FE5-61AC-32B3-DF14A2251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937" y="6775705"/>
            <a:ext cx="4227562" cy="337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4ADB66-A4A5-7284-595E-906591BB35A0}"/>
              </a:ext>
            </a:extLst>
          </p:cNvPr>
          <p:cNvSpPr txBox="1"/>
          <p:nvPr/>
        </p:nvSpPr>
        <p:spPr>
          <a:xfrm>
            <a:off x="9372600" y="6274103"/>
            <a:ext cx="5259903" cy="414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아이템 세부 정보 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-&gt;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기억회복 버튼 클릭 </a:t>
            </a:r>
            <a:endParaRPr lang="en-US" altLang="ko-KR" sz="24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5F8C9F0-AB89-5DEE-61B2-9276E973A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203" y="8024956"/>
            <a:ext cx="1051607" cy="97071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36E0A8D-CB42-25D8-CB98-65283492BD70}"/>
              </a:ext>
            </a:extLst>
          </p:cNvPr>
          <p:cNvSpPr/>
          <p:nvPr/>
        </p:nvSpPr>
        <p:spPr>
          <a:xfrm>
            <a:off x="2588654" y="8351981"/>
            <a:ext cx="474842" cy="453000"/>
          </a:xfrm>
          <a:prstGeom prst="rightArrow">
            <a:avLst/>
          </a:prstGeom>
          <a:solidFill>
            <a:srgbClr val="9D7A46"/>
          </a:solidFill>
          <a:ln>
            <a:solidFill>
              <a:srgbClr val="9D7A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31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21DF07-9622-9345-F018-070CD77170FF}"/>
              </a:ext>
            </a:extLst>
          </p:cNvPr>
          <p:cNvSpPr txBox="1"/>
          <p:nvPr/>
        </p:nvSpPr>
        <p:spPr>
          <a:xfrm>
            <a:off x="257453" y="1562100"/>
            <a:ext cx="17878147" cy="8248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3. </a:t>
            </a:r>
            <a:r>
              <a:rPr lang="ko-KR" altLang="en-US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기억회복 시스템 규칙 요약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210 디딤고딕 030" panose="020B0600000101010101" charset="-127"/>
              <a:ea typeface="210 디딤고딕 030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디딤고딕 030" panose="020B0600000101010101" charset="-127"/>
                <a:ea typeface="210 디딤고딕 030" panose="020B0600000101010101" charset="-127"/>
                <a:cs typeface="+mn-cs"/>
              </a:rPr>
              <a:t>      1.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디딤고딕 030" panose="020B0600000101010101" charset="-127"/>
                <a:ea typeface="210 디딤고딕 030" panose="020B0600000101010101" charset="-127"/>
                <a:cs typeface="+mn-cs"/>
              </a:rPr>
              <a:t>기억회복의 등급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210 디딤고딕 030" panose="020B0600000101010101" charset="-127"/>
              <a:ea typeface="210 디딤고딕 030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기억회복의 등급은 일반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고급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희귀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기타로 분류한다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.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디딤고딕 030" panose="020B0600000101010101" charset="-127"/>
                <a:ea typeface="210 디딤고딕 030" panose="020B0600000101010101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     2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디딤고딕 030" panose="020B0600000101010101" charset="-127"/>
                <a:ea typeface="210 디딤고딕 030" panose="020B0600000101010101" charset="-127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디딤고딕 030" panose="020B0600000101010101" charset="-127"/>
                <a:ea typeface="210 디딤고딕 030" panose="020B0600000101010101" charset="-127"/>
                <a:cs typeface="+mn-cs"/>
              </a:rPr>
              <a:t>기억회복의 등록 조건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210 디딤고딕 030" panose="020B0600000101010101" charset="-127"/>
              <a:ea typeface="210 디딤고딕 030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아래의 조건을 모두 만족 시 등록 가능</a:t>
            </a:r>
            <a:endParaRPr lang="en-US" altLang="ko-KR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1.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기억회복 가능 아이템이 인벤토리에 존재하고 있을 경우</a:t>
            </a:r>
            <a:endParaRPr lang="en-US" altLang="ko-KR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2.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해당 아이템의 상태가 착용 상태가 아닌 경우</a:t>
            </a:r>
            <a:endParaRPr lang="en-US" altLang="ko-KR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3.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해당 아이템의 상태가 잠금 상태가 아닌 경우</a:t>
            </a:r>
            <a:endParaRPr lang="en-US" altLang="ko-KR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4.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해당 아이템의 상태가 기억회복에서 요구하는 상태와 동일한 경우</a:t>
            </a:r>
            <a:endParaRPr lang="en-US" altLang="ko-KR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ex)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침식 상태</a:t>
            </a:r>
            <a:endParaRPr lang="en-US" altLang="ko-KR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      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디딤고딕 030" panose="020B0600000101010101" charset="-127"/>
                <a:ea typeface="210 디딤고딕 030" panose="020B0600000101010101" charset="-127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디딤고딕 030" panose="020B0600000101010101" charset="-127"/>
                <a:ea typeface="210 디딤고딕 030" panose="020B0600000101010101" charset="-127"/>
                <a:cs typeface="+mn-cs"/>
              </a:rPr>
              <a:t>기억회복 옵션의 적용 범위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210 디딤고딕 030" panose="020B0600000101010101" charset="-127"/>
              <a:ea typeface="210 디딤고딕 030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기억회복의 보상 옵션은 요구되는 아이템을 요구 단계의 개수만큼 등록 했을 경우 단계 별 보상 중 달성한 최고 단계의 옵션이 활성화 된다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기억회복의 완료 보상으로 제공되는 옵션 능력치는 같은 서버 내 캐릭터 간에 공유된다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      </a:t>
            </a: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4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디딤고딕 030" panose="020B0600000101010101" charset="-127"/>
                <a:ea typeface="210 디딤고딕 030" panose="020B0600000101010101" charset="-127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디딤고딕 030" panose="020B0600000101010101" charset="-127"/>
                <a:ea typeface="210 디딤고딕 030" panose="020B0600000101010101" charset="-127"/>
                <a:cs typeface="+mn-cs"/>
              </a:rPr>
              <a:t>기억회복에 사용된 아이템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210 디딤고딕 030" panose="020B0600000101010101" charset="-127"/>
              <a:ea typeface="210 디딤고딕 030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기억회복에 사용된 아이템은 소모되어 소멸한다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디딤고딕 030" panose="020B0600000101010101" charset="-127"/>
                <a:ea typeface="210 디딤고딕 030" panose="020B0600000101010101" charset="-127"/>
                <a:cs typeface="+mn-cs"/>
              </a:rPr>
              <a:t>      5. </a:t>
            </a:r>
            <a:r>
              <a:rPr lang="ko-KR" altLang="en-US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레드 닷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210 디딤고딕 030" panose="020B0600000101010101" charset="-127"/>
              <a:ea typeface="210 디딤고딕 030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기억회복 시스템의 레드 </a:t>
            </a:r>
            <a:r>
              <a:rPr lang="ko-KR" altLang="en-US" sz="2000" dirty="0" err="1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닷은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햄버거 버튼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메뉴 버튼 내 기억회복 버튼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등급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탭에 표시된다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기억회복이 가능 아이템이 인벤토리에 존재하고 해당 아이템의 강화수치와 상태조건을 충족하고 있는 동안에는 레드 </a:t>
            </a:r>
            <a:r>
              <a:rPr lang="ko-KR" altLang="en-US" sz="2000" dirty="0" err="1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닷이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지속된다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	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133907" y="310863"/>
            <a:ext cx="70866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개요</a:t>
            </a:r>
            <a:endParaRPr lang="en-US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907" y="808993"/>
            <a:ext cx="4954375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기억회복</a:t>
            </a: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시스템</a:t>
            </a: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기획의도</a:t>
            </a:r>
            <a:endParaRPr lang="en-US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3907" y="825213"/>
            <a:ext cx="529701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220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E7B812D-05FE-E28D-39A8-C66CB7A04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69884"/>
            <a:ext cx="11430000" cy="642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/>
          <p:cNvSpPr txBox="1"/>
          <p:nvPr/>
        </p:nvSpPr>
        <p:spPr>
          <a:xfrm>
            <a:off x="133907" y="310863"/>
            <a:ext cx="708660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시스템</a:t>
            </a:r>
            <a:endParaRPr lang="en-US" altLang="ko-KR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en-US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907" y="808993"/>
            <a:ext cx="4954375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UI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구성 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–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기억회복</a:t>
            </a:r>
            <a:endParaRPr lang="en-US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3907" y="825213"/>
            <a:ext cx="529701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A1C6A11-9D39-55E9-B04E-E28F715DD96A}"/>
              </a:ext>
            </a:extLst>
          </p:cNvPr>
          <p:cNvGrpSpPr/>
          <p:nvPr/>
        </p:nvGrpSpPr>
        <p:grpSpPr>
          <a:xfrm>
            <a:off x="11563906" y="1455503"/>
            <a:ext cx="5733493" cy="1295768"/>
            <a:chOff x="11430000" y="1455503"/>
            <a:chExt cx="5867400" cy="12957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EECBAC-D6CE-5509-C6D9-7E9E02BC6F16}"/>
                </a:ext>
              </a:extLst>
            </p:cNvPr>
            <p:cNvSpPr txBox="1"/>
            <p:nvPr/>
          </p:nvSpPr>
          <p:spPr>
            <a:xfrm>
              <a:off x="11430000" y="1455503"/>
              <a:ext cx="5867400" cy="444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3359"/>
                </a:lnSpc>
                <a:spcBef>
                  <a:spcPct val="0"/>
                </a:spcBef>
                <a:buAutoNum type="arabicPeriod"/>
              </a:pP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등급 탭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CD71FA-0093-114E-5216-7214A79AE234}"/>
                </a:ext>
              </a:extLst>
            </p:cNvPr>
            <p:cNvSpPr txBox="1"/>
            <p:nvPr/>
          </p:nvSpPr>
          <p:spPr>
            <a:xfrm>
              <a:off x="11887200" y="1900332"/>
              <a:ext cx="5410200" cy="850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기억회복 별 등록 필요 아이템 중 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최고 등급 아이템의 등급에 따른 필터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161B50-5A26-384A-B059-3DBAA91CC2B5}"/>
              </a:ext>
            </a:extLst>
          </p:cNvPr>
          <p:cNvSpPr/>
          <p:nvPr/>
        </p:nvSpPr>
        <p:spPr>
          <a:xfrm>
            <a:off x="133907" y="2095500"/>
            <a:ext cx="8095693" cy="380991"/>
          </a:xfrm>
          <a:prstGeom prst="rect">
            <a:avLst/>
          </a:prstGeom>
          <a:noFill/>
          <a:ln w="57150">
            <a:solidFill>
              <a:srgbClr val="9D7A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9D7A46"/>
                </a:solidFill>
                <a:latin typeface="Montserrat Ultra-Bold" panose="020B0600000101010101" charset="0"/>
                <a:ea typeface="210 디딤고딕 030" panose="020B0600000101010101" charset="-127"/>
              </a:rPr>
              <a:t>1</a:t>
            </a:r>
            <a:endParaRPr lang="ko-KR" altLang="en-US" dirty="0">
              <a:solidFill>
                <a:srgbClr val="9D7A46"/>
              </a:solidFill>
              <a:latin typeface="Montserrat Ultra-Bold" panose="020B0600000101010101" charset="0"/>
              <a:ea typeface="210 디딤고딕 030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0CAA07-F73F-4BAC-43A1-0638C04C1446}"/>
              </a:ext>
            </a:extLst>
          </p:cNvPr>
          <p:cNvGrpSpPr/>
          <p:nvPr/>
        </p:nvGrpSpPr>
        <p:grpSpPr>
          <a:xfrm>
            <a:off x="11563906" y="3086100"/>
            <a:ext cx="5733493" cy="859751"/>
            <a:chOff x="11430000" y="1455503"/>
            <a:chExt cx="5867400" cy="85975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91E156-0015-37CC-C6FC-5C560BD122D2}"/>
                </a:ext>
              </a:extLst>
            </p:cNvPr>
            <p:cNvSpPr txBox="1"/>
            <p:nvPr/>
          </p:nvSpPr>
          <p:spPr>
            <a:xfrm>
              <a:off x="11430000" y="1455503"/>
              <a:ext cx="5867400" cy="444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2. 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완료 상태 탭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0BDDDD-073C-37A8-72D1-E6F6DCF68CA6}"/>
                </a:ext>
              </a:extLst>
            </p:cNvPr>
            <p:cNvSpPr txBox="1"/>
            <p:nvPr/>
          </p:nvSpPr>
          <p:spPr>
            <a:xfrm>
              <a:off x="11887200" y="1900332"/>
              <a:ext cx="5410200" cy="4149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플레이어의 완료 여부에 따라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필터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C968A-6C2D-B323-CA9B-92BE015FDEE3}"/>
              </a:ext>
            </a:extLst>
          </p:cNvPr>
          <p:cNvSpPr/>
          <p:nvPr/>
        </p:nvSpPr>
        <p:spPr>
          <a:xfrm>
            <a:off x="6019800" y="2552981"/>
            <a:ext cx="2209800" cy="380991"/>
          </a:xfrm>
          <a:prstGeom prst="rect">
            <a:avLst/>
          </a:prstGeom>
          <a:noFill/>
          <a:ln w="57150">
            <a:solidFill>
              <a:srgbClr val="9D7A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9D7A46"/>
                </a:solidFill>
                <a:latin typeface="Montserrat Ultra-Bold" panose="020B0600000101010101" charset="0"/>
                <a:ea typeface="210 디딤고딕 030" panose="020B0600000101010101" charset="-127"/>
              </a:rPr>
              <a:t>2</a:t>
            </a:r>
            <a:endParaRPr lang="ko-KR" altLang="en-US" dirty="0">
              <a:solidFill>
                <a:srgbClr val="9D7A46"/>
              </a:solidFill>
              <a:latin typeface="Montserrat Ultra-Bold" panose="020B0600000101010101" charset="0"/>
              <a:ea typeface="210 디딤고딕 030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20D165-1789-ED45-664A-C65890970AA6}"/>
              </a:ext>
            </a:extLst>
          </p:cNvPr>
          <p:cNvSpPr/>
          <p:nvPr/>
        </p:nvSpPr>
        <p:spPr>
          <a:xfrm>
            <a:off x="133907" y="2974530"/>
            <a:ext cx="8095692" cy="4378499"/>
          </a:xfrm>
          <a:prstGeom prst="rect">
            <a:avLst/>
          </a:prstGeom>
          <a:noFill/>
          <a:ln w="57150">
            <a:solidFill>
              <a:srgbClr val="9D7A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9D7A46"/>
                </a:solidFill>
                <a:latin typeface="Montserrat Ultra-Bold" panose="020B0600000101010101" charset="0"/>
                <a:ea typeface="210 디딤고딕 030" panose="020B0600000101010101" charset="-127"/>
              </a:rPr>
              <a:t>3</a:t>
            </a:r>
            <a:endParaRPr lang="ko-KR" altLang="en-US" dirty="0">
              <a:solidFill>
                <a:srgbClr val="9D7A46"/>
              </a:solidFill>
              <a:latin typeface="Montserrat Ultra-Bold" panose="020B0600000101010101" charset="0"/>
              <a:ea typeface="210 디딤고딕 030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83AC2E8-52A0-8455-2F0C-14F2B3BF685B}"/>
              </a:ext>
            </a:extLst>
          </p:cNvPr>
          <p:cNvGrpSpPr/>
          <p:nvPr/>
        </p:nvGrpSpPr>
        <p:grpSpPr>
          <a:xfrm>
            <a:off x="11574792" y="4278549"/>
            <a:ext cx="5733493" cy="859751"/>
            <a:chOff x="11430000" y="1455503"/>
            <a:chExt cx="5867400" cy="85975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6DB001-EB24-F6C9-E7E3-03A17733A01C}"/>
                </a:ext>
              </a:extLst>
            </p:cNvPr>
            <p:cNvSpPr txBox="1"/>
            <p:nvPr/>
          </p:nvSpPr>
          <p:spPr>
            <a:xfrm>
              <a:off x="11430000" y="1455503"/>
              <a:ext cx="5867400" cy="444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3. 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기억회복 패널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D7D941-9DFE-2BE1-4765-EFE059B07433}"/>
                </a:ext>
              </a:extLst>
            </p:cNvPr>
            <p:cNvSpPr txBox="1"/>
            <p:nvPr/>
          </p:nvSpPr>
          <p:spPr>
            <a:xfrm>
              <a:off x="11887200" y="1900332"/>
              <a:ext cx="5410200" cy="4149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기억회복의 정보를 스크롤 형태로 표시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CD6A6F-24C8-A5A2-8B54-813B84DF1625}"/>
              </a:ext>
            </a:extLst>
          </p:cNvPr>
          <p:cNvSpPr/>
          <p:nvPr/>
        </p:nvSpPr>
        <p:spPr>
          <a:xfrm>
            <a:off x="99073" y="7406839"/>
            <a:ext cx="4472927" cy="532021"/>
          </a:xfrm>
          <a:prstGeom prst="rect">
            <a:avLst/>
          </a:prstGeom>
          <a:noFill/>
          <a:ln w="57150">
            <a:solidFill>
              <a:srgbClr val="9D7A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9D7A46"/>
                </a:solidFill>
                <a:latin typeface="Montserrat Ultra-Bold" panose="020B0600000101010101" charset="0"/>
                <a:ea typeface="210 디딤고딕 030" panose="020B0600000101010101" charset="-127"/>
              </a:rPr>
              <a:t>4</a:t>
            </a:r>
            <a:endParaRPr lang="ko-KR" altLang="en-US" dirty="0">
              <a:solidFill>
                <a:srgbClr val="9D7A46"/>
              </a:solidFill>
              <a:latin typeface="Montserrat Ultra-Bold" panose="020B0600000101010101" charset="0"/>
              <a:ea typeface="210 디딤고딕 030" panose="020B0600000101010101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21F8F2-2E08-C526-846A-452A9C1B0346}"/>
              </a:ext>
            </a:extLst>
          </p:cNvPr>
          <p:cNvGrpSpPr/>
          <p:nvPr/>
        </p:nvGrpSpPr>
        <p:grpSpPr>
          <a:xfrm>
            <a:off x="11583500" y="5470998"/>
            <a:ext cx="5733493" cy="1295768"/>
            <a:chOff x="11430000" y="1455503"/>
            <a:chExt cx="5867400" cy="12957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ED9CA55-6B87-1B2B-0824-E5F154FDA20A}"/>
                </a:ext>
              </a:extLst>
            </p:cNvPr>
            <p:cNvSpPr txBox="1"/>
            <p:nvPr/>
          </p:nvSpPr>
          <p:spPr>
            <a:xfrm>
              <a:off x="11430000" y="1455503"/>
              <a:ext cx="5867400" cy="444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4. 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검색 및 필터 기능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6E22EF-3CB5-1A87-6F49-EDEE2608A666}"/>
                </a:ext>
              </a:extLst>
            </p:cNvPr>
            <p:cNvSpPr txBox="1"/>
            <p:nvPr/>
          </p:nvSpPr>
          <p:spPr>
            <a:xfrm>
              <a:off x="11887200" y="1900332"/>
              <a:ext cx="5410200" cy="850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특정 아이템을 포함하는 컬렉션 검색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특정 옵션을 포함하는 컬렉션 필터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B300A0-F557-0F6C-7D20-ACD24E753254}"/>
              </a:ext>
            </a:extLst>
          </p:cNvPr>
          <p:cNvSpPr/>
          <p:nvPr/>
        </p:nvSpPr>
        <p:spPr>
          <a:xfrm>
            <a:off x="7124700" y="7406838"/>
            <a:ext cx="1083115" cy="532021"/>
          </a:xfrm>
          <a:prstGeom prst="rect">
            <a:avLst/>
          </a:prstGeom>
          <a:noFill/>
          <a:ln w="57150">
            <a:solidFill>
              <a:srgbClr val="9D7A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9D7A46"/>
                </a:solidFill>
                <a:latin typeface="Montserrat Ultra-Bold" panose="020B0600000101010101" charset="0"/>
                <a:ea typeface="210 디딤고딕 030" panose="020B0600000101010101" charset="-127"/>
              </a:rPr>
              <a:t>5</a:t>
            </a:r>
            <a:endParaRPr lang="ko-KR" altLang="en-US" dirty="0">
              <a:solidFill>
                <a:srgbClr val="9D7A46"/>
              </a:solidFill>
              <a:latin typeface="Montserrat Ultra-Bold" panose="020B0600000101010101" charset="0"/>
              <a:ea typeface="210 디딤고딕 030" panose="020B0600000101010101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4BEABF6-007F-25DD-09AC-FAAF193F3D0F}"/>
              </a:ext>
            </a:extLst>
          </p:cNvPr>
          <p:cNvGrpSpPr/>
          <p:nvPr/>
        </p:nvGrpSpPr>
        <p:grpSpPr>
          <a:xfrm>
            <a:off x="11559553" y="7101595"/>
            <a:ext cx="5733493" cy="859751"/>
            <a:chOff x="11430000" y="1455503"/>
            <a:chExt cx="5867400" cy="85975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7710D41-C7FF-7AE1-5C10-8C998CDD211E}"/>
                </a:ext>
              </a:extLst>
            </p:cNvPr>
            <p:cNvSpPr txBox="1"/>
            <p:nvPr/>
          </p:nvSpPr>
          <p:spPr>
            <a:xfrm>
              <a:off x="11430000" y="1455503"/>
              <a:ext cx="5867400" cy="444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5. 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페이지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B05A70-9B0B-C4E4-63B6-E9203E71CFA9}"/>
                </a:ext>
              </a:extLst>
            </p:cNvPr>
            <p:cNvSpPr txBox="1"/>
            <p:nvPr/>
          </p:nvSpPr>
          <p:spPr>
            <a:xfrm>
              <a:off x="11887200" y="1900332"/>
              <a:ext cx="5410200" cy="4149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10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개의 컬렉션 단위로 표시하는 단위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63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E7B812D-05FE-E28D-39A8-C66CB7A04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69884"/>
            <a:ext cx="11430000" cy="642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/>
          <p:cNvSpPr txBox="1"/>
          <p:nvPr/>
        </p:nvSpPr>
        <p:spPr>
          <a:xfrm>
            <a:off x="133907" y="310863"/>
            <a:ext cx="70866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시스템</a:t>
            </a:r>
            <a:endParaRPr lang="en-US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907" y="808993"/>
            <a:ext cx="4954375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UI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구성 </a:t>
            </a:r>
            <a:r>
              <a:rPr lang="en-US" altLang="ko-KR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정보</a:t>
            </a:r>
            <a:endParaRPr lang="en-US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3907" y="825213"/>
            <a:ext cx="529701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A1C6A11-9D39-55E9-B04E-E28F715DD96A}"/>
              </a:ext>
            </a:extLst>
          </p:cNvPr>
          <p:cNvGrpSpPr/>
          <p:nvPr/>
        </p:nvGrpSpPr>
        <p:grpSpPr>
          <a:xfrm>
            <a:off x="11563906" y="1455503"/>
            <a:ext cx="5733493" cy="859751"/>
            <a:chOff x="11430000" y="1455503"/>
            <a:chExt cx="5867400" cy="8597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EECBAC-D6CE-5509-C6D9-7E9E02BC6F16}"/>
                </a:ext>
              </a:extLst>
            </p:cNvPr>
            <p:cNvSpPr txBox="1"/>
            <p:nvPr/>
          </p:nvSpPr>
          <p:spPr>
            <a:xfrm>
              <a:off x="11430000" y="1455503"/>
              <a:ext cx="5867400" cy="444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6.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완료 현황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CD71FA-0093-114E-5216-7214A79AE234}"/>
                </a:ext>
              </a:extLst>
            </p:cNvPr>
            <p:cNvSpPr txBox="1"/>
            <p:nvPr/>
          </p:nvSpPr>
          <p:spPr>
            <a:xfrm>
              <a:off x="11887200" y="1900332"/>
              <a:ext cx="5410200" cy="4149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현재 탭의 컬렉션 완료 현황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161B50-5A26-384A-B059-3DBAA91CC2B5}"/>
              </a:ext>
            </a:extLst>
          </p:cNvPr>
          <p:cNvSpPr/>
          <p:nvPr/>
        </p:nvSpPr>
        <p:spPr>
          <a:xfrm>
            <a:off x="8305801" y="2286710"/>
            <a:ext cx="2971800" cy="380991"/>
          </a:xfrm>
          <a:prstGeom prst="rect">
            <a:avLst/>
          </a:prstGeom>
          <a:noFill/>
          <a:ln w="57150">
            <a:solidFill>
              <a:srgbClr val="9D7A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9D7A46"/>
                </a:solidFill>
                <a:latin typeface="Montserrat Ultra-Bold" panose="020B0600000101010101" charset="0"/>
                <a:ea typeface="210 디딤고딕 030" panose="020B0600000101010101" charset="-127"/>
              </a:rPr>
              <a:t>6</a:t>
            </a:r>
            <a:endParaRPr lang="ko-KR" altLang="en-US" dirty="0">
              <a:solidFill>
                <a:srgbClr val="9D7A46"/>
              </a:solidFill>
              <a:latin typeface="Montserrat Ultra-Bold" panose="020B0600000101010101" charset="0"/>
              <a:ea typeface="210 디딤고딕 030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0CAA07-F73F-4BAC-43A1-0638C04C1446}"/>
              </a:ext>
            </a:extLst>
          </p:cNvPr>
          <p:cNvGrpSpPr/>
          <p:nvPr/>
        </p:nvGrpSpPr>
        <p:grpSpPr>
          <a:xfrm>
            <a:off x="11563906" y="2667701"/>
            <a:ext cx="5885894" cy="1295768"/>
            <a:chOff x="11430000" y="1455503"/>
            <a:chExt cx="6335279" cy="129576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91E156-0015-37CC-C6FC-5C560BD122D2}"/>
                </a:ext>
              </a:extLst>
            </p:cNvPr>
            <p:cNvSpPr txBox="1"/>
            <p:nvPr/>
          </p:nvSpPr>
          <p:spPr>
            <a:xfrm>
              <a:off x="11430000" y="1455503"/>
              <a:ext cx="6335279" cy="8803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7. 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회복된 능력 </a:t>
              </a: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/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회복 가능한 능력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0BDDDD-073C-37A8-72D1-E6F6DCF68CA6}"/>
                </a:ext>
              </a:extLst>
            </p:cNvPr>
            <p:cNvSpPr txBox="1"/>
            <p:nvPr/>
          </p:nvSpPr>
          <p:spPr>
            <a:xfrm>
              <a:off x="11887200" y="1900332"/>
              <a:ext cx="5410200" cy="850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완료한 기억회복으로 적용되는 옵션 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/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기억회복으로 획득 가능한 최대 옵션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C968A-6C2D-B323-CA9B-92BE015FDEE3}"/>
              </a:ext>
            </a:extLst>
          </p:cNvPr>
          <p:cNvSpPr/>
          <p:nvPr/>
        </p:nvSpPr>
        <p:spPr>
          <a:xfrm>
            <a:off x="8305801" y="2669204"/>
            <a:ext cx="2971800" cy="2169496"/>
          </a:xfrm>
          <a:prstGeom prst="rect">
            <a:avLst/>
          </a:prstGeom>
          <a:noFill/>
          <a:ln w="57150">
            <a:solidFill>
              <a:srgbClr val="9D7A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9D7A46"/>
                </a:solidFill>
                <a:latin typeface="Montserrat Ultra-Bold" panose="020B0600000101010101" charset="0"/>
                <a:ea typeface="210 디딤고딕 030" panose="020B0600000101010101" charset="-127"/>
              </a:rPr>
              <a:t>7</a:t>
            </a:r>
          </a:p>
          <a:p>
            <a:endParaRPr lang="en-US" altLang="ko-KR" dirty="0">
              <a:solidFill>
                <a:srgbClr val="9D7A46"/>
              </a:solidFill>
              <a:latin typeface="Montserrat Ultra-Bold" panose="020B0600000101010101" charset="0"/>
              <a:ea typeface="210 디딤고딕 030" panose="020B0600000101010101" charset="-127"/>
            </a:endParaRPr>
          </a:p>
          <a:p>
            <a:endParaRPr lang="en-US" altLang="ko-KR" dirty="0">
              <a:solidFill>
                <a:srgbClr val="9D7A46"/>
              </a:solidFill>
              <a:latin typeface="Montserrat Ultra-Bold" panose="020B0600000101010101" charset="0"/>
              <a:ea typeface="210 디딤고딕 030" panose="020B0600000101010101" charset="-127"/>
            </a:endParaRPr>
          </a:p>
          <a:p>
            <a:endParaRPr lang="en-US" altLang="ko-KR" dirty="0">
              <a:solidFill>
                <a:srgbClr val="9D7A46"/>
              </a:solidFill>
              <a:latin typeface="Montserrat Ultra-Bold" panose="020B0600000101010101" charset="0"/>
              <a:ea typeface="210 디딤고딕 030" panose="020B0600000101010101" charset="-127"/>
            </a:endParaRPr>
          </a:p>
          <a:p>
            <a:endParaRPr lang="en-US" altLang="ko-KR" dirty="0">
              <a:solidFill>
                <a:srgbClr val="9D7A46"/>
              </a:solidFill>
              <a:latin typeface="Montserrat Ultra-Bold" panose="020B0600000101010101" charset="0"/>
              <a:ea typeface="210 디딤고딕 030" panose="020B0600000101010101" charset="-127"/>
            </a:endParaRPr>
          </a:p>
          <a:p>
            <a:endParaRPr lang="en-US" altLang="ko-KR" dirty="0">
              <a:solidFill>
                <a:srgbClr val="9D7A46"/>
              </a:solidFill>
              <a:latin typeface="Montserrat Ultra-Bold" panose="020B0600000101010101" charset="0"/>
              <a:ea typeface="210 디딤고딕 030" panose="020B0600000101010101" charset="-127"/>
            </a:endParaRPr>
          </a:p>
          <a:p>
            <a:endParaRPr lang="ko-KR" altLang="en-US" dirty="0">
              <a:solidFill>
                <a:srgbClr val="9D7A46"/>
              </a:solidFill>
              <a:latin typeface="Montserrat Ultra-Bold" panose="020B0600000101010101" charset="0"/>
              <a:ea typeface="210 디딤고딕 030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20D165-1789-ED45-664A-C65890970AA6}"/>
              </a:ext>
            </a:extLst>
          </p:cNvPr>
          <p:cNvSpPr/>
          <p:nvPr/>
        </p:nvSpPr>
        <p:spPr>
          <a:xfrm>
            <a:off x="8458200" y="7406837"/>
            <a:ext cx="2819401" cy="532021"/>
          </a:xfrm>
          <a:prstGeom prst="rect">
            <a:avLst/>
          </a:prstGeom>
          <a:noFill/>
          <a:ln w="57150">
            <a:solidFill>
              <a:srgbClr val="9D7A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9D7A46"/>
                </a:solidFill>
                <a:latin typeface="Montserrat Ultra-Bold" panose="020B0600000101010101" charset="0"/>
                <a:ea typeface="210 디딤고딕 030" panose="020B0600000101010101" charset="-127"/>
              </a:rPr>
              <a:t>8</a:t>
            </a:r>
            <a:endParaRPr lang="ko-KR" altLang="en-US" dirty="0">
              <a:solidFill>
                <a:srgbClr val="9D7A46"/>
              </a:solidFill>
              <a:latin typeface="Montserrat Ultra-Bold" panose="020B0600000101010101" charset="0"/>
              <a:ea typeface="210 디딤고딕 030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83AC2E8-52A0-8455-2F0C-14F2B3BF685B}"/>
              </a:ext>
            </a:extLst>
          </p:cNvPr>
          <p:cNvGrpSpPr/>
          <p:nvPr/>
        </p:nvGrpSpPr>
        <p:grpSpPr>
          <a:xfrm>
            <a:off x="11563905" y="4408824"/>
            <a:ext cx="5733493" cy="859751"/>
            <a:chOff x="11430000" y="1455503"/>
            <a:chExt cx="5867400" cy="85975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6DB001-EB24-F6C9-E7E3-03A17733A01C}"/>
                </a:ext>
              </a:extLst>
            </p:cNvPr>
            <p:cNvSpPr txBox="1"/>
            <p:nvPr/>
          </p:nvSpPr>
          <p:spPr>
            <a:xfrm>
              <a:off x="11430000" y="1455503"/>
              <a:ext cx="5867400" cy="444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8. 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능력치 타입 별 탭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D7D941-9DFE-2BE1-4765-EFE059B07433}"/>
                </a:ext>
              </a:extLst>
            </p:cNvPr>
            <p:cNvSpPr txBox="1"/>
            <p:nvPr/>
          </p:nvSpPr>
          <p:spPr>
            <a:xfrm>
              <a:off x="11887200" y="1900332"/>
              <a:ext cx="5410200" cy="4149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능력치 타입에 따른 필터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AADA0B-2FBC-F2F6-D41A-B72954AE8FD7}"/>
              </a:ext>
            </a:extLst>
          </p:cNvPr>
          <p:cNvGrpSpPr/>
          <p:nvPr/>
        </p:nvGrpSpPr>
        <p:grpSpPr>
          <a:xfrm>
            <a:off x="11563905" y="5585608"/>
            <a:ext cx="6419295" cy="3503672"/>
            <a:chOff x="11430000" y="1455503"/>
            <a:chExt cx="5867400" cy="32974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6F67C9-22C2-34DC-F5F1-CE850337CD1D}"/>
                </a:ext>
              </a:extLst>
            </p:cNvPr>
            <p:cNvSpPr txBox="1"/>
            <p:nvPr/>
          </p:nvSpPr>
          <p:spPr>
            <a:xfrm>
              <a:off x="11430000" y="1455503"/>
              <a:ext cx="5867400" cy="4181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정보 부분 분할 기획의도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1FC7DA-4961-3145-B908-3A23704AAE7D}"/>
                </a:ext>
              </a:extLst>
            </p:cNvPr>
            <p:cNvSpPr txBox="1"/>
            <p:nvPr/>
          </p:nvSpPr>
          <p:spPr>
            <a:xfrm>
              <a:off x="11575619" y="1900332"/>
              <a:ext cx="5721781" cy="2852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정보 부분은 기억회복 부분의 종합 정보 또는 파생된 정보를 나타내게 되므로 항상 기억회복 부분이 선행된 뒤 시선이 이동하므로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대한민국의 일반적인 시선의 흐름을 고려하여 기억회복 부분의 오른쪽에 배치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정보 부분을 분할 하여 정보를 확인하면서도 기억회복 부분을 작동하는데 불편함이 없도록 함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7618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907" y="310863"/>
            <a:ext cx="70866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E0D0E"/>
                </a:solidFill>
                <a:latin typeface="Montserrat Ultra-Bold" panose="020B0600000101010101" charset="0"/>
                <a:ea typeface="210 디딤고딕 Bold"/>
              </a:rPr>
              <a:t>시스템</a:t>
            </a:r>
            <a:endParaRPr lang="en-US" sz="3000" dirty="0">
              <a:solidFill>
                <a:srgbClr val="0E0D0E"/>
              </a:solidFill>
              <a:latin typeface="Montserrat Ultra-Bold" panose="020B0600000101010101" charset="0"/>
              <a:ea typeface="210 디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907" y="808993"/>
            <a:ext cx="4954375" cy="34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UI</a:t>
            </a:r>
            <a:r>
              <a:rPr lang="ko-KR" altLang="en-US" sz="20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rPr>
              <a:t>설명 및 기획의도</a:t>
            </a:r>
            <a:endParaRPr lang="en-US" sz="2000" dirty="0">
              <a:solidFill>
                <a:srgbClr val="000000"/>
              </a:solidFill>
              <a:latin typeface="210 디딤고딕 030" panose="020B0600000101010101" charset="-127"/>
              <a:ea typeface="210 디딤고딕 030" panose="020B0600000101010101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3907" y="825213"/>
            <a:ext cx="5297014" cy="0"/>
          </a:xfrm>
          <a:prstGeom prst="line">
            <a:avLst/>
          </a:prstGeom>
          <a:ln w="76200" cap="flat">
            <a:solidFill>
              <a:srgbClr val="9D7A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A1C6A11-9D39-55E9-B04E-E28F715DD96A}"/>
              </a:ext>
            </a:extLst>
          </p:cNvPr>
          <p:cNvGrpSpPr/>
          <p:nvPr/>
        </p:nvGrpSpPr>
        <p:grpSpPr>
          <a:xfrm>
            <a:off x="133907" y="2303872"/>
            <a:ext cx="17849293" cy="2167801"/>
            <a:chOff x="11430000" y="1455503"/>
            <a:chExt cx="5867400" cy="21678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EECBAC-D6CE-5509-C6D9-7E9E02BC6F16}"/>
                </a:ext>
              </a:extLst>
            </p:cNvPr>
            <p:cNvSpPr txBox="1"/>
            <p:nvPr/>
          </p:nvSpPr>
          <p:spPr>
            <a:xfrm>
              <a:off x="11430000" y="1455503"/>
              <a:ext cx="5867400" cy="444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1.1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등급 탭 배치 기획 의도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CD71FA-0093-114E-5216-7214A79AE234}"/>
                </a:ext>
              </a:extLst>
            </p:cNvPr>
            <p:cNvSpPr txBox="1"/>
            <p:nvPr/>
          </p:nvSpPr>
          <p:spPr>
            <a:xfrm>
              <a:off x="11575619" y="1900332"/>
              <a:ext cx="5721781" cy="17229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등급 탭은 가장 먼저 확인하지만 자주 사용하지는 않기 때문에 좌측 최상단에 배치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등록 필요 아이템의 등급은 등록 난이도와 유사하기 때문에 등급에 따라 왼쪽에서 오른쪽으로 순차적 배치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이벤트 아이템 기억회복 및 기간제 기억회복은 우선순위가 떨어지기 때문에 기타 탭으로 분류하여 후순위 배치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즐겨찾기 기능을 통해 등록된 컬렉션의 경우 플레이어가 설정한 정보이므로 필터의 역할 수행하기 위해 다른 탭과 구분하여 맨 뒤에 배치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389FF9C-2AFA-DE51-7795-351E32DAA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7" y="1525019"/>
            <a:ext cx="9229725" cy="48577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1D91C75-8EA2-3EB1-F22D-4CFA685F156C}"/>
              </a:ext>
            </a:extLst>
          </p:cNvPr>
          <p:cNvGrpSpPr/>
          <p:nvPr/>
        </p:nvGrpSpPr>
        <p:grpSpPr>
          <a:xfrm>
            <a:off x="219353" y="4768545"/>
            <a:ext cx="17849293" cy="5219919"/>
            <a:chOff x="11430000" y="1455503"/>
            <a:chExt cx="5867400" cy="521991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027400-B711-ACD8-FBB6-D3D7831E116D}"/>
                </a:ext>
              </a:extLst>
            </p:cNvPr>
            <p:cNvSpPr txBox="1"/>
            <p:nvPr/>
          </p:nvSpPr>
          <p:spPr>
            <a:xfrm>
              <a:off x="11430000" y="1455503"/>
              <a:ext cx="5867400" cy="444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1.2</a:t>
              </a:r>
              <a:r>
                <a:rPr lang="ko-KR" altLang="en-US" sz="32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등급 탭 기능</a:t>
              </a:r>
              <a:endParaRPr lang="en-US" altLang="ko-KR" sz="32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4F0B98-E492-5E63-6984-F01377299DE2}"/>
                </a:ext>
              </a:extLst>
            </p:cNvPr>
            <p:cNvSpPr txBox="1"/>
            <p:nvPr/>
          </p:nvSpPr>
          <p:spPr>
            <a:xfrm>
              <a:off x="11575619" y="1900332"/>
              <a:ext cx="5721781" cy="4775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기억회복 완료에 필요한 아이템 중 최고 등급 아이템에 따라 기억회복 등급을 부여 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– 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해당 등급에 따라 분류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자세한 내용은 기억회복 테이블의 </a:t>
              </a:r>
              <a:r>
                <a:rPr lang="en-US" altLang="ko-KR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[Grade]</a:t>
              </a: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참조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각 탭은 활성화 시 아래와 같이 표시</a:t>
              </a:r>
              <a:endParaRPr lang="en-US" altLang="ko-KR" sz="2400" dirty="0">
                <a:solidFill>
                  <a:srgbClr val="000000"/>
                </a:solidFill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ALL =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현재 옵션을 적용할 수 있는 모든 기억회복을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일반 </a:t>
              </a:r>
              <a:r>
                <a:rPr lang="en-US" altLang="ko-KR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= </a:t>
              </a:r>
              <a:r>
                <a:rPr lang="ko-KR" altLang="en-US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[Grade]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가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1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인 기억회복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고급 </a:t>
              </a:r>
              <a:r>
                <a:rPr lang="en-US" altLang="ko-KR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=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[Grade]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가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2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인 기억회복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희귀 </a:t>
              </a:r>
              <a:r>
                <a:rPr lang="en-US" altLang="ko-KR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= </a:t>
              </a:r>
              <a:r>
                <a:rPr lang="ko-KR" altLang="en-US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[Grade]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가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3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인 기억회복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기타 </a:t>
              </a:r>
              <a:r>
                <a:rPr lang="en-US" altLang="ko-KR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= </a:t>
              </a:r>
              <a:r>
                <a:rPr lang="ko-KR" altLang="en-US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[Grade]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가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0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인 기억회복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즐겨찾기 </a:t>
              </a:r>
              <a:r>
                <a:rPr lang="en-US" altLang="ko-KR" sz="2400" dirty="0">
                  <a:solidFill>
                    <a:srgbClr val="9D7A46"/>
                  </a:solidFill>
                  <a:latin typeface="210 디딤고딕 030" panose="020B0600000101010101" charset="-127"/>
                  <a:ea typeface="210 디딤고딕 030" panose="020B0600000101010101" charset="-127"/>
                </a:rPr>
                <a:t>=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즐겨찾기 여부가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[TRUE]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인 기억회복 표시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각 탭은 활성화 상태일 경우 글씨 색을 하얀색으로 변경하고 노란색 밑줄과 빛나는 이펙트를 추가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기본 상태는 </a:t>
              </a:r>
              <a:r>
                <a:rPr lang="en-US" altLang="ko-KR" sz="2400" dirty="0">
                  <a:latin typeface="210 디딤고딕 030" panose="020B0600000101010101" charset="-127"/>
                  <a:ea typeface="210 디딤고딕 030" panose="020B0600000101010101" charset="-127"/>
                </a:rPr>
                <a:t>ALL </a:t>
              </a:r>
              <a:r>
                <a:rPr lang="ko-KR" altLang="en-US" sz="2400" dirty="0">
                  <a:latin typeface="210 디딤고딕 030" panose="020B0600000101010101" charset="-127"/>
                  <a:ea typeface="210 디딤고딕 030" panose="020B0600000101010101" charset="-127"/>
                </a:rPr>
                <a:t>탭이 활성화 되어있는 상태</a:t>
              </a:r>
              <a:endParaRPr lang="en-US" altLang="ko-KR" sz="2400" dirty="0">
                <a:latin typeface="210 디딤고딕 030" panose="020B0600000101010101" charset="-127"/>
                <a:ea typeface="210 디딤고딕 030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960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2772</Words>
  <Application>Microsoft Office PowerPoint</Application>
  <PresentationFormat>사용자 지정</PresentationFormat>
  <Paragraphs>358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Montserrat Ultra-Bold</vt:lpstr>
      <vt:lpstr>Arial</vt:lpstr>
      <vt:lpstr>Calibri</vt:lpstr>
      <vt:lpstr>210 디딤고딕 030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검은색과 노란색 테마의 신규사업 제안서 프레젠테이션</dc:title>
  <cp:lastModifiedBy>현식 최</cp:lastModifiedBy>
  <cp:revision>3</cp:revision>
  <dcterms:created xsi:type="dcterms:W3CDTF">2006-08-16T00:00:00Z</dcterms:created>
  <dcterms:modified xsi:type="dcterms:W3CDTF">2023-09-08T07:34:23Z</dcterms:modified>
  <dc:identifier>DAFogXyzu-4</dc:identifier>
</cp:coreProperties>
</file>